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325" r:id="rId6"/>
    <p:sldId id="326" r:id="rId7"/>
    <p:sldId id="327" r:id="rId8"/>
    <p:sldId id="32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agrindinė skaidrė" id="{35F2407A-DB9A-40B9-ACD8-73C788AE0A72}">
          <p14:sldIdLst>
            <p14:sldId id="257"/>
            <p14:sldId id="325"/>
            <p14:sldId id="326"/>
            <p14:sldId id="327"/>
            <p14:sldId id="32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5057"/>
    <a:srgbClr val="F1B714"/>
    <a:srgbClr val="F0F4F7"/>
    <a:srgbClr val="265060"/>
    <a:srgbClr val="101A40"/>
    <a:srgbClr val="107DB0"/>
    <a:srgbClr val="277045"/>
    <a:srgbClr val="ED7D31"/>
    <a:srgbClr val="D7E1E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ytenis Barkauskas" userId="d35ff5d7-086f-4401-9048-a674b34321b5" providerId="ADAL" clId="{9731492D-BE65-4CF4-AEBF-A1D8AC22E8C1}"/>
    <pc:docChg chg="modSld">
      <pc:chgData name="Vytenis Barkauskas" userId="d35ff5d7-086f-4401-9048-a674b34321b5" providerId="ADAL" clId="{9731492D-BE65-4CF4-AEBF-A1D8AC22E8C1}" dt="2022-12-27T15:37:45.679" v="80" actId="20577"/>
      <pc:docMkLst>
        <pc:docMk/>
      </pc:docMkLst>
      <pc:sldChg chg="modSp mod">
        <pc:chgData name="Vytenis Barkauskas" userId="d35ff5d7-086f-4401-9048-a674b34321b5" providerId="ADAL" clId="{9731492D-BE65-4CF4-AEBF-A1D8AC22E8C1}" dt="2022-12-27T15:37:45.679" v="80" actId="20577"/>
        <pc:sldMkLst>
          <pc:docMk/>
          <pc:sldMk cId="688507966" sldId="328"/>
        </pc:sldMkLst>
        <pc:spChg chg="mod">
          <ac:chgData name="Vytenis Barkauskas" userId="d35ff5d7-086f-4401-9048-a674b34321b5" providerId="ADAL" clId="{9731492D-BE65-4CF4-AEBF-A1D8AC22E8C1}" dt="2022-12-27T15:37:45.679" v="80" actId="20577"/>
          <ac:spMkLst>
            <pc:docMk/>
            <pc:sldMk cId="688507966" sldId="328"/>
            <ac:spMk id="2" creationId="{84964873-E134-816B-BAB4-91AE55D3BF2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15ED0D-9E75-40FA-9561-6D4CD8755727}" type="doc">
      <dgm:prSet loTypeId="urn:microsoft.com/office/officeart/2005/8/layout/StepDownProcess" loCatId="process" qsTypeId="urn:microsoft.com/office/officeart/2005/8/quickstyle/simple1" qsCatId="simple" csTypeId="urn:microsoft.com/office/officeart/2005/8/colors/accent1_2" csCatId="accent1" phldr="1"/>
      <dgm:spPr/>
    </dgm:pt>
    <dgm:pt modelId="{13748785-7C19-48FA-A877-F1FB6E212666}">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t-LT" sz="1050" dirty="0"/>
            <a:t>Veiksmų plano dalys</a:t>
          </a:r>
        </a:p>
      </dgm:t>
    </dgm:pt>
    <dgm:pt modelId="{C28FC421-A158-47EE-BE97-C86BE67346CA}" type="parTrans" cxnId="{C30A94B6-4B54-4C94-92A7-5AB4F629F18D}">
      <dgm:prSet/>
      <dgm:spPr/>
      <dgm:t>
        <a:bodyPr/>
        <a:lstStyle/>
        <a:p>
          <a:endParaRPr lang="lt-LT" sz="1050"/>
        </a:p>
      </dgm:t>
    </dgm:pt>
    <dgm:pt modelId="{F2A0B70B-C569-4FE0-B748-193CF4438F44}" type="sibTrans" cxnId="{C30A94B6-4B54-4C94-92A7-5AB4F629F18D}">
      <dgm:prSet/>
      <dgm:spPr/>
      <dgm:t>
        <a:bodyPr/>
        <a:lstStyle/>
        <a:p>
          <a:endParaRPr lang="lt-LT" sz="1050"/>
        </a:p>
      </dgm:t>
    </dgm:pt>
    <dgm:pt modelId="{BA3CCFEE-F90B-40C2-A7A3-EC6C1B8E76F3}">
      <dgm:prSet phldrT="[Text]" custT="1"/>
      <dgm:spPr/>
      <dgm:t>
        <a:bodyPr/>
        <a:lstStyle/>
        <a:p>
          <a:pPr eaLnBrk="1" latinLnBrk="0"/>
          <a:r>
            <a:rPr lang="lt-LT" sz="1050" dirty="0"/>
            <a:t>Rodikliai</a:t>
          </a:r>
        </a:p>
      </dgm:t>
    </dgm:pt>
    <dgm:pt modelId="{90596D70-55FB-4E31-B61F-B9C727B0CCF6}" type="parTrans" cxnId="{810A0632-B1AB-48B1-97F5-8BCD989C04F0}">
      <dgm:prSet/>
      <dgm:spPr/>
      <dgm:t>
        <a:bodyPr/>
        <a:lstStyle/>
        <a:p>
          <a:endParaRPr lang="lt-LT" sz="1050"/>
        </a:p>
      </dgm:t>
    </dgm:pt>
    <dgm:pt modelId="{EE1F4CA1-9D53-403D-A3D4-6E84D504010B}" type="sibTrans" cxnId="{810A0632-B1AB-48B1-97F5-8BCD989C04F0}">
      <dgm:prSet/>
      <dgm:spPr/>
      <dgm:t>
        <a:bodyPr/>
        <a:lstStyle/>
        <a:p>
          <a:endParaRPr lang="lt-LT" sz="1050"/>
        </a:p>
      </dgm:t>
    </dgm:pt>
    <dgm:pt modelId="{B500F5BE-695C-4EE6-8F3B-F44E3EDE29E9}">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t-LT" sz="1050" dirty="0"/>
            <a:t>Įverčiai</a:t>
          </a:r>
        </a:p>
      </dgm:t>
    </dgm:pt>
    <dgm:pt modelId="{439D8E00-4CA3-497C-931C-A02981F83A34}" type="parTrans" cxnId="{59A53FB4-5306-4B8E-A7B0-8C758624E674}">
      <dgm:prSet/>
      <dgm:spPr/>
      <dgm:t>
        <a:bodyPr/>
        <a:lstStyle/>
        <a:p>
          <a:endParaRPr lang="lt-LT" sz="1050"/>
        </a:p>
      </dgm:t>
    </dgm:pt>
    <dgm:pt modelId="{1D2FB681-99C9-420D-97F4-DB02C8DB52C7}" type="sibTrans" cxnId="{59A53FB4-5306-4B8E-A7B0-8C758624E674}">
      <dgm:prSet/>
      <dgm:spPr/>
      <dgm:t>
        <a:bodyPr/>
        <a:lstStyle/>
        <a:p>
          <a:endParaRPr lang="lt-LT" sz="1050"/>
        </a:p>
      </dgm:t>
    </dgm:pt>
    <dgm:pt modelId="{C3335238-FB76-43C6-8CCC-1EBAE6CFA351}">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t-LT" sz="1050" dirty="0"/>
            <a:t>Vertės</a:t>
          </a:r>
        </a:p>
      </dgm:t>
    </dgm:pt>
    <dgm:pt modelId="{5D8CE631-FC99-4DF5-BBA8-811D6FFF35E2}" type="parTrans" cxnId="{A43A3986-11F3-4DA9-B947-D3415F974850}">
      <dgm:prSet/>
      <dgm:spPr/>
      <dgm:t>
        <a:bodyPr/>
        <a:lstStyle/>
        <a:p>
          <a:endParaRPr lang="lt-LT" sz="1050"/>
        </a:p>
      </dgm:t>
    </dgm:pt>
    <dgm:pt modelId="{401215EA-242C-4F5F-9C79-09EE6D6E5D3C}" type="sibTrans" cxnId="{A43A3986-11F3-4DA9-B947-D3415F974850}">
      <dgm:prSet/>
      <dgm:spPr/>
      <dgm:t>
        <a:bodyPr/>
        <a:lstStyle/>
        <a:p>
          <a:endParaRPr lang="lt-LT" sz="1050"/>
        </a:p>
      </dgm:t>
    </dgm:pt>
    <dgm:pt modelId="{14A10EA4-05ED-439D-A095-4A89C7C157BC}" type="pres">
      <dgm:prSet presAssocID="{F515ED0D-9E75-40FA-9561-6D4CD8755727}" presName="rootnode" presStyleCnt="0">
        <dgm:presLayoutVars>
          <dgm:chMax/>
          <dgm:chPref/>
          <dgm:dir/>
          <dgm:animLvl val="lvl"/>
        </dgm:presLayoutVars>
      </dgm:prSet>
      <dgm:spPr/>
    </dgm:pt>
    <dgm:pt modelId="{9FC553D4-7986-4C59-AE62-86702F9C924B}" type="pres">
      <dgm:prSet presAssocID="{13748785-7C19-48FA-A877-F1FB6E212666}" presName="composite" presStyleCnt="0"/>
      <dgm:spPr/>
    </dgm:pt>
    <dgm:pt modelId="{A50670B8-9E41-4649-8B42-AF474B2F905B}" type="pres">
      <dgm:prSet presAssocID="{13748785-7C19-48FA-A877-F1FB6E212666}" presName="bentUpArrow1" presStyleLbl="alignImgPlace1" presStyleIdx="0" presStyleCnt="3"/>
      <dgm:spPr/>
    </dgm:pt>
    <dgm:pt modelId="{6A1E471B-F703-4041-BECE-A72B60CEFA02}" type="pres">
      <dgm:prSet presAssocID="{13748785-7C19-48FA-A877-F1FB6E212666}" presName="ParentText" presStyleLbl="node1" presStyleIdx="0" presStyleCnt="4">
        <dgm:presLayoutVars>
          <dgm:chMax val="1"/>
          <dgm:chPref val="1"/>
          <dgm:bulletEnabled val="1"/>
        </dgm:presLayoutVars>
      </dgm:prSet>
      <dgm:spPr/>
    </dgm:pt>
    <dgm:pt modelId="{2E313E45-BE40-43D2-B274-91E7AD08C379}" type="pres">
      <dgm:prSet presAssocID="{13748785-7C19-48FA-A877-F1FB6E212666}" presName="ChildText" presStyleLbl="revTx" presStyleIdx="0" presStyleCnt="3">
        <dgm:presLayoutVars>
          <dgm:chMax val="0"/>
          <dgm:chPref val="0"/>
          <dgm:bulletEnabled val="1"/>
        </dgm:presLayoutVars>
      </dgm:prSet>
      <dgm:spPr/>
    </dgm:pt>
    <dgm:pt modelId="{CB55B41B-D7B9-4A14-ADE2-3833CC8F7F37}" type="pres">
      <dgm:prSet presAssocID="{F2A0B70B-C569-4FE0-B748-193CF4438F44}" presName="sibTrans" presStyleCnt="0"/>
      <dgm:spPr/>
    </dgm:pt>
    <dgm:pt modelId="{F60DD4E7-F1A0-4F27-86C8-C46D60169231}" type="pres">
      <dgm:prSet presAssocID="{BA3CCFEE-F90B-40C2-A7A3-EC6C1B8E76F3}" presName="composite" presStyleCnt="0"/>
      <dgm:spPr/>
    </dgm:pt>
    <dgm:pt modelId="{96AC15FE-A3D2-42C3-BA3B-F06E76DF8853}" type="pres">
      <dgm:prSet presAssocID="{BA3CCFEE-F90B-40C2-A7A3-EC6C1B8E76F3}" presName="bentUpArrow1" presStyleLbl="alignImgPlace1" presStyleIdx="1" presStyleCnt="3"/>
      <dgm:spPr/>
    </dgm:pt>
    <dgm:pt modelId="{4212DB25-112C-4023-9A0D-550BF92B33B3}" type="pres">
      <dgm:prSet presAssocID="{BA3CCFEE-F90B-40C2-A7A3-EC6C1B8E76F3}" presName="ParentText" presStyleLbl="node1" presStyleIdx="1" presStyleCnt="4">
        <dgm:presLayoutVars>
          <dgm:chMax val="1"/>
          <dgm:chPref val="1"/>
          <dgm:bulletEnabled val="1"/>
        </dgm:presLayoutVars>
      </dgm:prSet>
      <dgm:spPr/>
    </dgm:pt>
    <dgm:pt modelId="{CA58EC16-8109-42D6-BB68-B6C604E7632E}" type="pres">
      <dgm:prSet presAssocID="{BA3CCFEE-F90B-40C2-A7A3-EC6C1B8E76F3}" presName="ChildText" presStyleLbl="revTx" presStyleIdx="1" presStyleCnt="3">
        <dgm:presLayoutVars>
          <dgm:chMax val="0"/>
          <dgm:chPref val="0"/>
          <dgm:bulletEnabled val="1"/>
        </dgm:presLayoutVars>
      </dgm:prSet>
      <dgm:spPr/>
    </dgm:pt>
    <dgm:pt modelId="{120BAEDA-4AFC-448C-B851-EB6E69DCE307}" type="pres">
      <dgm:prSet presAssocID="{EE1F4CA1-9D53-403D-A3D4-6E84D504010B}" presName="sibTrans" presStyleCnt="0"/>
      <dgm:spPr/>
    </dgm:pt>
    <dgm:pt modelId="{AC76DD65-F7BB-4F41-808B-9ACEF7612815}" type="pres">
      <dgm:prSet presAssocID="{B500F5BE-695C-4EE6-8F3B-F44E3EDE29E9}" presName="composite" presStyleCnt="0"/>
      <dgm:spPr/>
    </dgm:pt>
    <dgm:pt modelId="{2461951D-B283-412C-B586-C31FEB6358F5}" type="pres">
      <dgm:prSet presAssocID="{B500F5BE-695C-4EE6-8F3B-F44E3EDE29E9}" presName="bentUpArrow1" presStyleLbl="alignImgPlace1" presStyleIdx="2" presStyleCnt="3"/>
      <dgm:spPr/>
    </dgm:pt>
    <dgm:pt modelId="{59D51EBD-6FCF-4696-A0EE-A137DBDBE395}" type="pres">
      <dgm:prSet presAssocID="{B500F5BE-695C-4EE6-8F3B-F44E3EDE29E9}" presName="ParentText" presStyleLbl="node1" presStyleIdx="2" presStyleCnt="4">
        <dgm:presLayoutVars>
          <dgm:chMax val="1"/>
          <dgm:chPref val="1"/>
          <dgm:bulletEnabled val="1"/>
        </dgm:presLayoutVars>
      </dgm:prSet>
      <dgm:spPr/>
    </dgm:pt>
    <dgm:pt modelId="{085F385D-6356-418E-A29A-5C311A3015D2}" type="pres">
      <dgm:prSet presAssocID="{B500F5BE-695C-4EE6-8F3B-F44E3EDE29E9}" presName="ChildText" presStyleLbl="revTx" presStyleIdx="2" presStyleCnt="3">
        <dgm:presLayoutVars>
          <dgm:chMax val="0"/>
          <dgm:chPref val="0"/>
          <dgm:bulletEnabled val="1"/>
        </dgm:presLayoutVars>
      </dgm:prSet>
      <dgm:spPr/>
    </dgm:pt>
    <dgm:pt modelId="{16535687-08AE-4F12-9065-4CDD52F4DF20}" type="pres">
      <dgm:prSet presAssocID="{1D2FB681-99C9-420D-97F4-DB02C8DB52C7}" presName="sibTrans" presStyleCnt="0"/>
      <dgm:spPr/>
    </dgm:pt>
    <dgm:pt modelId="{AB1F7E09-F57B-4B9A-8616-7E2AEAA5A13A}" type="pres">
      <dgm:prSet presAssocID="{C3335238-FB76-43C6-8CCC-1EBAE6CFA351}" presName="composite" presStyleCnt="0"/>
      <dgm:spPr/>
    </dgm:pt>
    <dgm:pt modelId="{DF72220B-49B7-4B17-A94B-E921C9ECFF46}" type="pres">
      <dgm:prSet presAssocID="{C3335238-FB76-43C6-8CCC-1EBAE6CFA351}" presName="ParentText" presStyleLbl="node1" presStyleIdx="3" presStyleCnt="4">
        <dgm:presLayoutVars>
          <dgm:chMax val="1"/>
          <dgm:chPref val="1"/>
          <dgm:bulletEnabled val="1"/>
        </dgm:presLayoutVars>
      </dgm:prSet>
      <dgm:spPr/>
    </dgm:pt>
  </dgm:ptLst>
  <dgm:cxnLst>
    <dgm:cxn modelId="{810A0632-B1AB-48B1-97F5-8BCD989C04F0}" srcId="{F515ED0D-9E75-40FA-9561-6D4CD8755727}" destId="{BA3CCFEE-F90B-40C2-A7A3-EC6C1B8E76F3}" srcOrd="1" destOrd="0" parTransId="{90596D70-55FB-4E31-B61F-B9C727B0CCF6}" sibTransId="{EE1F4CA1-9D53-403D-A3D4-6E84D504010B}"/>
    <dgm:cxn modelId="{51C4255E-F8E0-4936-8EF0-5EE7F5CD0F91}" type="presOf" srcId="{B500F5BE-695C-4EE6-8F3B-F44E3EDE29E9}" destId="{59D51EBD-6FCF-4696-A0EE-A137DBDBE395}" srcOrd="0" destOrd="0" presId="urn:microsoft.com/office/officeart/2005/8/layout/StepDownProcess"/>
    <dgm:cxn modelId="{2FA14F51-019B-4C42-92FD-66AF53F91B15}" type="presOf" srcId="{13748785-7C19-48FA-A877-F1FB6E212666}" destId="{6A1E471B-F703-4041-BECE-A72B60CEFA02}" srcOrd="0" destOrd="0" presId="urn:microsoft.com/office/officeart/2005/8/layout/StepDownProcess"/>
    <dgm:cxn modelId="{A43A3986-11F3-4DA9-B947-D3415F974850}" srcId="{F515ED0D-9E75-40FA-9561-6D4CD8755727}" destId="{C3335238-FB76-43C6-8CCC-1EBAE6CFA351}" srcOrd="3" destOrd="0" parTransId="{5D8CE631-FC99-4DF5-BBA8-811D6FFF35E2}" sibTransId="{401215EA-242C-4F5F-9C79-09EE6D6E5D3C}"/>
    <dgm:cxn modelId="{74BB2789-82C4-4DE6-8997-70F7123A59C1}" type="presOf" srcId="{F515ED0D-9E75-40FA-9561-6D4CD8755727}" destId="{14A10EA4-05ED-439D-A095-4A89C7C157BC}" srcOrd="0" destOrd="0" presId="urn:microsoft.com/office/officeart/2005/8/layout/StepDownProcess"/>
    <dgm:cxn modelId="{59A53FB4-5306-4B8E-A7B0-8C758624E674}" srcId="{F515ED0D-9E75-40FA-9561-6D4CD8755727}" destId="{B500F5BE-695C-4EE6-8F3B-F44E3EDE29E9}" srcOrd="2" destOrd="0" parTransId="{439D8E00-4CA3-497C-931C-A02981F83A34}" sibTransId="{1D2FB681-99C9-420D-97F4-DB02C8DB52C7}"/>
    <dgm:cxn modelId="{C30A94B6-4B54-4C94-92A7-5AB4F629F18D}" srcId="{F515ED0D-9E75-40FA-9561-6D4CD8755727}" destId="{13748785-7C19-48FA-A877-F1FB6E212666}" srcOrd="0" destOrd="0" parTransId="{C28FC421-A158-47EE-BE97-C86BE67346CA}" sibTransId="{F2A0B70B-C569-4FE0-B748-193CF4438F44}"/>
    <dgm:cxn modelId="{C9C876DF-DBEB-4B5C-B15C-66FE5022E728}" type="presOf" srcId="{C3335238-FB76-43C6-8CCC-1EBAE6CFA351}" destId="{DF72220B-49B7-4B17-A94B-E921C9ECFF46}" srcOrd="0" destOrd="0" presId="urn:microsoft.com/office/officeart/2005/8/layout/StepDownProcess"/>
    <dgm:cxn modelId="{64939AE0-45FE-4342-87E1-B78C358FEAE8}" type="presOf" srcId="{BA3CCFEE-F90B-40C2-A7A3-EC6C1B8E76F3}" destId="{4212DB25-112C-4023-9A0D-550BF92B33B3}" srcOrd="0" destOrd="0" presId="urn:microsoft.com/office/officeart/2005/8/layout/StepDownProcess"/>
    <dgm:cxn modelId="{35886278-6905-4604-AB8E-8AE8F47FDCDC}" type="presParOf" srcId="{14A10EA4-05ED-439D-A095-4A89C7C157BC}" destId="{9FC553D4-7986-4C59-AE62-86702F9C924B}" srcOrd="0" destOrd="0" presId="urn:microsoft.com/office/officeart/2005/8/layout/StepDownProcess"/>
    <dgm:cxn modelId="{404A7947-A9EC-492C-9F75-E1AE243EA639}" type="presParOf" srcId="{9FC553D4-7986-4C59-AE62-86702F9C924B}" destId="{A50670B8-9E41-4649-8B42-AF474B2F905B}" srcOrd="0" destOrd="0" presId="urn:microsoft.com/office/officeart/2005/8/layout/StepDownProcess"/>
    <dgm:cxn modelId="{7FD876E9-902C-45DC-883F-EC303E625BDA}" type="presParOf" srcId="{9FC553D4-7986-4C59-AE62-86702F9C924B}" destId="{6A1E471B-F703-4041-BECE-A72B60CEFA02}" srcOrd="1" destOrd="0" presId="urn:microsoft.com/office/officeart/2005/8/layout/StepDownProcess"/>
    <dgm:cxn modelId="{E663FAB6-A89B-46B8-9CCD-EB23A67C2A75}" type="presParOf" srcId="{9FC553D4-7986-4C59-AE62-86702F9C924B}" destId="{2E313E45-BE40-43D2-B274-91E7AD08C379}" srcOrd="2" destOrd="0" presId="urn:microsoft.com/office/officeart/2005/8/layout/StepDownProcess"/>
    <dgm:cxn modelId="{B7047B12-D1D5-4B84-8293-89C007483509}" type="presParOf" srcId="{14A10EA4-05ED-439D-A095-4A89C7C157BC}" destId="{CB55B41B-D7B9-4A14-ADE2-3833CC8F7F37}" srcOrd="1" destOrd="0" presId="urn:microsoft.com/office/officeart/2005/8/layout/StepDownProcess"/>
    <dgm:cxn modelId="{4147046E-4FEC-4FFE-8844-2642D574CA97}" type="presParOf" srcId="{14A10EA4-05ED-439D-A095-4A89C7C157BC}" destId="{F60DD4E7-F1A0-4F27-86C8-C46D60169231}" srcOrd="2" destOrd="0" presId="urn:microsoft.com/office/officeart/2005/8/layout/StepDownProcess"/>
    <dgm:cxn modelId="{193B619E-4C41-488D-A762-E4DB9779435C}" type="presParOf" srcId="{F60DD4E7-F1A0-4F27-86C8-C46D60169231}" destId="{96AC15FE-A3D2-42C3-BA3B-F06E76DF8853}" srcOrd="0" destOrd="0" presId="urn:microsoft.com/office/officeart/2005/8/layout/StepDownProcess"/>
    <dgm:cxn modelId="{D000137E-F1AC-4BA1-BA35-AED0147D04B9}" type="presParOf" srcId="{F60DD4E7-F1A0-4F27-86C8-C46D60169231}" destId="{4212DB25-112C-4023-9A0D-550BF92B33B3}" srcOrd="1" destOrd="0" presId="urn:microsoft.com/office/officeart/2005/8/layout/StepDownProcess"/>
    <dgm:cxn modelId="{2B7D1F15-8B7C-4D34-B3C5-8534F7BD2F29}" type="presParOf" srcId="{F60DD4E7-F1A0-4F27-86C8-C46D60169231}" destId="{CA58EC16-8109-42D6-BB68-B6C604E7632E}" srcOrd="2" destOrd="0" presId="urn:microsoft.com/office/officeart/2005/8/layout/StepDownProcess"/>
    <dgm:cxn modelId="{E65BC24D-4190-4732-9839-CD5915429E3E}" type="presParOf" srcId="{14A10EA4-05ED-439D-A095-4A89C7C157BC}" destId="{120BAEDA-4AFC-448C-B851-EB6E69DCE307}" srcOrd="3" destOrd="0" presId="urn:microsoft.com/office/officeart/2005/8/layout/StepDownProcess"/>
    <dgm:cxn modelId="{3E3BE92B-F070-4C6E-82D6-D0D425A6E343}" type="presParOf" srcId="{14A10EA4-05ED-439D-A095-4A89C7C157BC}" destId="{AC76DD65-F7BB-4F41-808B-9ACEF7612815}" srcOrd="4" destOrd="0" presId="urn:microsoft.com/office/officeart/2005/8/layout/StepDownProcess"/>
    <dgm:cxn modelId="{A7721C82-839E-482B-83C5-7B38535E8185}" type="presParOf" srcId="{AC76DD65-F7BB-4F41-808B-9ACEF7612815}" destId="{2461951D-B283-412C-B586-C31FEB6358F5}" srcOrd="0" destOrd="0" presId="urn:microsoft.com/office/officeart/2005/8/layout/StepDownProcess"/>
    <dgm:cxn modelId="{B2378539-4058-437D-BF00-DBFC4C68568B}" type="presParOf" srcId="{AC76DD65-F7BB-4F41-808B-9ACEF7612815}" destId="{59D51EBD-6FCF-4696-A0EE-A137DBDBE395}" srcOrd="1" destOrd="0" presId="urn:microsoft.com/office/officeart/2005/8/layout/StepDownProcess"/>
    <dgm:cxn modelId="{C9C432B4-A461-4A6F-9A1C-2FD8D134496F}" type="presParOf" srcId="{AC76DD65-F7BB-4F41-808B-9ACEF7612815}" destId="{085F385D-6356-418E-A29A-5C311A3015D2}" srcOrd="2" destOrd="0" presId="urn:microsoft.com/office/officeart/2005/8/layout/StepDownProcess"/>
    <dgm:cxn modelId="{0776C0DB-25A2-49F6-929F-DA9B20DF8328}" type="presParOf" srcId="{14A10EA4-05ED-439D-A095-4A89C7C157BC}" destId="{16535687-08AE-4F12-9065-4CDD52F4DF20}" srcOrd="5" destOrd="0" presId="urn:microsoft.com/office/officeart/2005/8/layout/StepDownProcess"/>
    <dgm:cxn modelId="{04CEC200-158E-425E-8926-602AB91FF559}" type="presParOf" srcId="{14A10EA4-05ED-439D-A095-4A89C7C157BC}" destId="{AB1F7E09-F57B-4B9A-8616-7E2AEAA5A13A}" srcOrd="6" destOrd="0" presId="urn:microsoft.com/office/officeart/2005/8/layout/StepDownProcess"/>
    <dgm:cxn modelId="{9326CD90-5F23-4D77-AA0A-E6368863AEB1}" type="presParOf" srcId="{AB1F7E09-F57B-4B9A-8616-7E2AEAA5A13A}" destId="{DF72220B-49B7-4B17-A94B-E921C9ECFF46}"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670B8-9E41-4649-8B42-AF474B2F905B}">
      <dsp:nvSpPr>
        <dsp:cNvPr id="0" name=""/>
        <dsp:cNvSpPr/>
      </dsp:nvSpPr>
      <dsp:spPr>
        <a:xfrm rot="5400000">
          <a:off x="152184" y="449911"/>
          <a:ext cx="416459" cy="47412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1E471B-F703-4041-BECE-A72B60CEFA02}">
      <dsp:nvSpPr>
        <dsp:cNvPr id="0" name=""/>
        <dsp:cNvSpPr/>
      </dsp:nvSpPr>
      <dsp:spPr>
        <a:xfrm>
          <a:off x="41848" y="-11741"/>
          <a:ext cx="701072" cy="490727"/>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lt-LT" sz="1050" kern="1200" dirty="0"/>
            <a:t>Veiksmų plano dalys</a:t>
          </a:r>
        </a:p>
      </dsp:txBody>
      <dsp:txXfrm>
        <a:off x="65808" y="12219"/>
        <a:ext cx="653152" cy="442807"/>
      </dsp:txXfrm>
    </dsp:sp>
    <dsp:sp modelId="{2E313E45-BE40-43D2-B274-91E7AD08C379}">
      <dsp:nvSpPr>
        <dsp:cNvPr id="0" name=""/>
        <dsp:cNvSpPr/>
      </dsp:nvSpPr>
      <dsp:spPr>
        <a:xfrm>
          <a:off x="742920" y="35060"/>
          <a:ext cx="509893" cy="396627"/>
        </a:xfrm>
        <a:prstGeom prst="rect">
          <a:avLst/>
        </a:prstGeom>
        <a:noFill/>
        <a:ln>
          <a:noFill/>
        </a:ln>
        <a:effectLst/>
      </dsp:spPr>
      <dsp:style>
        <a:lnRef idx="0">
          <a:scrgbClr r="0" g="0" b="0"/>
        </a:lnRef>
        <a:fillRef idx="0">
          <a:scrgbClr r="0" g="0" b="0"/>
        </a:fillRef>
        <a:effectRef idx="0">
          <a:scrgbClr r="0" g="0" b="0"/>
        </a:effectRef>
        <a:fontRef idx="minor"/>
      </dsp:style>
    </dsp:sp>
    <dsp:sp modelId="{96AC15FE-A3D2-42C3-BA3B-F06E76DF8853}">
      <dsp:nvSpPr>
        <dsp:cNvPr id="0" name=""/>
        <dsp:cNvSpPr/>
      </dsp:nvSpPr>
      <dsp:spPr>
        <a:xfrm rot="5400000">
          <a:off x="733448" y="1001161"/>
          <a:ext cx="416459" cy="47412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12DB25-112C-4023-9A0D-550BF92B33B3}">
      <dsp:nvSpPr>
        <dsp:cNvPr id="0" name=""/>
        <dsp:cNvSpPr/>
      </dsp:nvSpPr>
      <dsp:spPr>
        <a:xfrm>
          <a:off x="623112" y="539507"/>
          <a:ext cx="701072" cy="490727"/>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eaLnBrk="1" latinLnBrk="0">
            <a:lnSpc>
              <a:spcPct val="90000"/>
            </a:lnSpc>
            <a:spcBef>
              <a:spcPct val="0"/>
            </a:spcBef>
            <a:spcAft>
              <a:spcPct val="35000"/>
            </a:spcAft>
            <a:buNone/>
          </a:pPr>
          <a:r>
            <a:rPr lang="lt-LT" sz="1050" kern="1200" dirty="0"/>
            <a:t>Rodikliai</a:t>
          </a:r>
        </a:p>
      </dsp:txBody>
      <dsp:txXfrm>
        <a:off x="647072" y="563467"/>
        <a:ext cx="653152" cy="442807"/>
      </dsp:txXfrm>
    </dsp:sp>
    <dsp:sp modelId="{CA58EC16-8109-42D6-BB68-B6C604E7632E}">
      <dsp:nvSpPr>
        <dsp:cNvPr id="0" name=""/>
        <dsp:cNvSpPr/>
      </dsp:nvSpPr>
      <dsp:spPr>
        <a:xfrm>
          <a:off x="1324184" y="586309"/>
          <a:ext cx="509893" cy="396627"/>
        </a:xfrm>
        <a:prstGeom prst="rect">
          <a:avLst/>
        </a:prstGeom>
        <a:noFill/>
        <a:ln>
          <a:noFill/>
        </a:ln>
        <a:effectLst/>
      </dsp:spPr>
      <dsp:style>
        <a:lnRef idx="0">
          <a:scrgbClr r="0" g="0" b="0"/>
        </a:lnRef>
        <a:fillRef idx="0">
          <a:scrgbClr r="0" g="0" b="0"/>
        </a:fillRef>
        <a:effectRef idx="0">
          <a:scrgbClr r="0" g="0" b="0"/>
        </a:effectRef>
        <a:fontRef idx="minor"/>
      </dsp:style>
    </dsp:sp>
    <dsp:sp modelId="{2461951D-B283-412C-B586-C31FEB6358F5}">
      <dsp:nvSpPr>
        <dsp:cNvPr id="0" name=""/>
        <dsp:cNvSpPr/>
      </dsp:nvSpPr>
      <dsp:spPr>
        <a:xfrm rot="5400000">
          <a:off x="1314711" y="1552410"/>
          <a:ext cx="416459" cy="47412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D51EBD-6FCF-4696-A0EE-A137DBDBE395}">
      <dsp:nvSpPr>
        <dsp:cNvPr id="0" name=""/>
        <dsp:cNvSpPr/>
      </dsp:nvSpPr>
      <dsp:spPr>
        <a:xfrm>
          <a:off x="1204375" y="1090757"/>
          <a:ext cx="701072" cy="490727"/>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lt-LT" sz="1050" kern="1200" dirty="0"/>
            <a:t>Įverčiai</a:t>
          </a:r>
        </a:p>
      </dsp:txBody>
      <dsp:txXfrm>
        <a:off x="1228335" y="1114717"/>
        <a:ext cx="653152" cy="442807"/>
      </dsp:txXfrm>
    </dsp:sp>
    <dsp:sp modelId="{085F385D-6356-418E-A29A-5C311A3015D2}">
      <dsp:nvSpPr>
        <dsp:cNvPr id="0" name=""/>
        <dsp:cNvSpPr/>
      </dsp:nvSpPr>
      <dsp:spPr>
        <a:xfrm>
          <a:off x="1905447" y="1137559"/>
          <a:ext cx="509893" cy="396627"/>
        </a:xfrm>
        <a:prstGeom prst="rect">
          <a:avLst/>
        </a:prstGeom>
        <a:noFill/>
        <a:ln>
          <a:noFill/>
        </a:ln>
        <a:effectLst/>
      </dsp:spPr>
      <dsp:style>
        <a:lnRef idx="0">
          <a:scrgbClr r="0" g="0" b="0"/>
        </a:lnRef>
        <a:fillRef idx="0">
          <a:scrgbClr r="0" g="0" b="0"/>
        </a:fillRef>
        <a:effectRef idx="0">
          <a:scrgbClr r="0" g="0" b="0"/>
        </a:effectRef>
        <a:fontRef idx="minor"/>
      </dsp:style>
    </dsp:sp>
    <dsp:sp modelId="{DF72220B-49B7-4B17-A94B-E921C9ECFF46}">
      <dsp:nvSpPr>
        <dsp:cNvPr id="0" name=""/>
        <dsp:cNvSpPr/>
      </dsp:nvSpPr>
      <dsp:spPr>
        <a:xfrm>
          <a:off x="1785639" y="1642006"/>
          <a:ext cx="701072" cy="490727"/>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lt-LT" sz="1050" kern="1200" dirty="0"/>
            <a:t>Vertės</a:t>
          </a:r>
        </a:p>
      </dsp:txBody>
      <dsp:txXfrm>
        <a:off x="1809599" y="1665966"/>
        <a:ext cx="653152" cy="442807"/>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2B979-BEF8-4A63-BB16-B5C7E40BDE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EB133D2-5B15-4E86-B3CD-0ACA73C583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6DD9936-99C4-4EB3-A4A4-91385377C693}"/>
              </a:ext>
            </a:extLst>
          </p:cNvPr>
          <p:cNvSpPr>
            <a:spLocks noGrp="1"/>
          </p:cNvSpPr>
          <p:nvPr>
            <p:ph type="dt" sz="half" idx="10"/>
          </p:nvPr>
        </p:nvSpPr>
        <p:spPr/>
        <p:txBody>
          <a:bodyPr/>
          <a:lstStyle/>
          <a:p>
            <a:fld id="{82B027B4-05C8-4897-A625-D1817568B988}" type="datetimeFigureOut">
              <a:rPr lang="en-GB" smtClean="0"/>
              <a:t>27/12/2022</a:t>
            </a:fld>
            <a:endParaRPr lang="en-GB"/>
          </a:p>
        </p:txBody>
      </p:sp>
      <p:sp>
        <p:nvSpPr>
          <p:cNvPr id="5" name="Footer Placeholder 4">
            <a:extLst>
              <a:ext uri="{FF2B5EF4-FFF2-40B4-BE49-F238E27FC236}">
                <a16:creationId xmlns:a16="http://schemas.microsoft.com/office/drawing/2014/main" id="{98CB8385-E91A-40C4-82CB-C7AD7B612E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D90286-CE69-44FA-8C6E-E6022A8CF59C}"/>
              </a:ext>
            </a:extLst>
          </p:cNvPr>
          <p:cNvSpPr>
            <a:spLocks noGrp="1"/>
          </p:cNvSpPr>
          <p:nvPr>
            <p:ph type="sldNum" sz="quarter" idx="12"/>
          </p:nvPr>
        </p:nvSpPr>
        <p:spPr/>
        <p:txBody>
          <a:bodyPr/>
          <a:lstStyle/>
          <a:p>
            <a:fld id="{9303B694-278F-451C-80D9-CEBA36680736}" type="slidenum">
              <a:rPr lang="en-GB" smtClean="0"/>
              <a:t>‹#›</a:t>
            </a:fld>
            <a:endParaRPr lang="en-GB"/>
          </a:p>
        </p:txBody>
      </p:sp>
    </p:spTree>
    <p:extLst>
      <p:ext uri="{BB962C8B-B14F-4D97-AF65-F5344CB8AC3E}">
        <p14:creationId xmlns:p14="http://schemas.microsoft.com/office/powerpoint/2010/main" val="269117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C86BB-7CF1-4943-B69D-BD4230E17F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E05DB2-1EA3-463E-9DD7-3DBF96CDAA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A54F9E-2735-474F-AA7B-80A9AFCB0851}"/>
              </a:ext>
            </a:extLst>
          </p:cNvPr>
          <p:cNvSpPr>
            <a:spLocks noGrp="1"/>
          </p:cNvSpPr>
          <p:nvPr>
            <p:ph type="dt" sz="half" idx="10"/>
          </p:nvPr>
        </p:nvSpPr>
        <p:spPr/>
        <p:txBody>
          <a:bodyPr/>
          <a:lstStyle/>
          <a:p>
            <a:fld id="{82B027B4-05C8-4897-A625-D1817568B988}" type="datetimeFigureOut">
              <a:rPr lang="en-GB" smtClean="0"/>
              <a:t>27/12/2022</a:t>
            </a:fld>
            <a:endParaRPr lang="en-GB"/>
          </a:p>
        </p:txBody>
      </p:sp>
      <p:sp>
        <p:nvSpPr>
          <p:cNvPr id="5" name="Footer Placeholder 4">
            <a:extLst>
              <a:ext uri="{FF2B5EF4-FFF2-40B4-BE49-F238E27FC236}">
                <a16:creationId xmlns:a16="http://schemas.microsoft.com/office/drawing/2014/main" id="{84C2079D-132B-494A-9077-0743C23BD5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07F0B8-649C-4A9A-AE31-758D21CB5F5F}"/>
              </a:ext>
            </a:extLst>
          </p:cNvPr>
          <p:cNvSpPr>
            <a:spLocks noGrp="1"/>
          </p:cNvSpPr>
          <p:nvPr>
            <p:ph type="sldNum" sz="quarter" idx="12"/>
          </p:nvPr>
        </p:nvSpPr>
        <p:spPr/>
        <p:txBody>
          <a:bodyPr/>
          <a:lstStyle/>
          <a:p>
            <a:fld id="{9303B694-278F-451C-80D9-CEBA36680736}" type="slidenum">
              <a:rPr lang="en-GB" smtClean="0"/>
              <a:t>‹#›</a:t>
            </a:fld>
            <a:endParaRPr lang="en-GB"/>
          </a:p>
        </p:txBody>
      </p:sp>
    </p:spTree>
    <p:extLst>
      <p:ext uri="{BB962C8B-B14F-4D97-AF65-F5344CB8AC3E}">
        <p14:creationId xmlns:p14="http://schemas.microsoft.com/office/powerpoint/2010/main" val="3455777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70AB12-5F28-44E7-926A-35493EC47C5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759F39-51F3-4256-B774-404FCAAB80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E97BC7-3316-447E-8D2D-53C39B0BD5FF}"/>
              </a:ext>
            </a:extLst>
          </p:cNvPr>
          <p:cNvSpPr>
            <a:spLocks noGrp="1"/>
          </p:cNvSpPr>
          <p:nvPr>
            <p:ph type="dt" sz="half" idx="10"/>
          </p:nvPr>
        </p:nvSpPr>
        <p:spPr/>
        <p:txBody>
          <a:bodyPr/>
          <a:lstStyle/>
          <a:p>
            <a:fld id="{82B027B4-05C8-4897-A625-D1817568B988}" type="datetimeFigureOut">
              <a:rPr lang="en-GB" smtClean="0"/>
              <a:t>27/12/2022</a:t>
            </a:fld>
            <a:endParaRPr lang="en-GB"/>
          </a:p>
        </p:txBody>
      </p:sp>
      <p:sp>
        <p:nvSpPr>
          <p:cNvPr id="5" name="Footer Placeholder 4">
            <a:extLst>
              <a:ext uri="{FF2B5EF4-FFF2-40B4-BE49-F238E27FC236}">
                <a16:creationId xmlns:a16="http://schemas.microsoft.com/office/drawing/2014/main" id="{8C4431AF-9FB6-4F6C-BCFA-E2A08F672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823525-68DE-481A-A0CB-3AF7DE74E74C}"/>
              </a:ext>
            </a:extLst>
          </p:cNvPr>
          <p:cNvSpPr>
            <a:spLocks noGrp="1"/>
          </p:cNvSpPr>
          <p:nvPr>
            <p:ph type="sldNum" sz="quarter" idx="12"/>
          </p:nvPr>
        </p:nvSpPr>
        <p:spPr/>
        <p:txBody>
          <a:bodyPr/>
          <a:lstStyle/>
          <a:p>
            <a:fld id="{9303B694-278F-451C-80D9-CEBA36680736}" type="slidenum">
              <a:rPr lang="en-GB" smtClean="0"/>
              <a:t>‹#›</a:t>
            </a:fld>
            <a:endParaRPr lang="en-GB"/>
          </a:p>
        </p:txBody>
      </p:sp>
    </p:spTree>
    <p:extLst>
      <p:ext uri="{BB962C8B-B14F-4D97-AF65-F5344CB8AC3E}">
        <p14:creationId xmlns:p14="http://schemas.microsoft.com/office/powerpoint/2010/main" val="329868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2DB70-2EA8-4288-9344-EF010C4081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68A6EDE-8C1B-4AD0-B7F7-8F4299B5CD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4DE330-9F1F-42FC-A4A6-A46D9CDE0D2C}"/>
              </a:ext>
            </a:extLst>
          </p:cNvPr>
          <p:cNvSpPr>
            <a:spLocks noGrp="1"/>
          </p:cNvSpPr>
          <p:nvPr>
            <p:ph type="dt" sz="half" idx="10"/>
          </p:nvPr>
        </p:nvSpPr>
        <p:spPr/>
        <p:txBody>
          <a:bodyPr/>
          <a:lstStyle/>
          <a:p>
            <a:fld id="{82B027B4-05C8-4897-A625-D1817568B988}" type="datetimeFigureOut">
              <a:rPr lang="en-GB" smtClean="0"/>
              <a:t>27/12/2022</a:t>
            </a:fld>
            <a:endParaRPr lang="en-GB"/>
          </a:p>
        </p:txBody>
      </p:sp>
      <p:sp>
        <p:nvSpPr>
          <p:cNvPr id="5" name="Footer Placeholder 4">
            <a:extLst>
              <a:ext uri="{FF2B5EF4-FFF2-40B4-BE49-F238E27FC236}">
                <a16:creationId xmlns:a16="http://schemas.microsoft.com/office/drawing/2014/main" id="{2FF2EA74-1043-4AEE-AAC6-51179BE367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AA032C-3FD7-4B73-843B-04B2B3B08469}"/>
              </a:ext>
            </a:extLst>
          </p:cNvPr>
          <p:cNvSpPr>
            <a:spLocks noGrp="1"/>
          </p:cNvSpPr>
          <p:nvPr>
            <p:ph type="sldNum" sz="quarter" idx="12"/>
          </p:nvPr>
        </p:nvSpPr>
        <p:spPr/>
        <p:txBody>
          <a:bodyPr/>
          <a:lstStyle/>
          <a:p>
            <a:fld id="{9303B694-278F-451C-80D9-CEBA36680736}" type="slidenum">
              <a:rPr lang="en-GB" smtClean="0"/>
              <a:t>‹#›</a:t>
            </a:fld>
            <a:endParaRPr lang="en-GB"/>
          </a:p>
        </p:txBody>
      </p:sp>
      <p:pic>
        <p:nvPicPr>
          <p:cNvPr id="8" name="Graphic 7">
            <a:extLst>
              <a:ext uri="{FF2B5EF4-FFF2-40B4-BE49-F238E27FC236}">
                <a16:creationId xmlns:a16="http://schemas.microsoft.com/office/drawing/2014/main" id="{008E199C-67F1-4D31-A171-661A4A0AAFD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68164" y="185738"/>
            <a:ext cx="1111542" cy="285615"/>
          </a:xfrm>
          <a:prstGeom prst="rect">
            <a:avLst/>
          </a:prstGeom>
        </p:spPr>
      </p:pic>
    </p:spTree>
    <p:extLst>
      <p:ext uri="{BB962C8B-B14F-4D97-AF65-F5344CB8AC3E}">
        <p14:creationId xmlns:p14="http://schemas.microsoft.com/office/powerpoint/2010/main" val="1158913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5ED29-4A06-47A1-A8B1-5560E6280C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3727004-3E3C-4E38-8CB7-18F8BA46A8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FA7008-3951-440D-9CA4-E83FCBB48898}"/>
              </a:ext>
            </a:extLst>
          </p:cNvPr>
          <p:cNvSpPr>
            <a:spLocks noGrp="1"/>
          </p:cNvSpPr>
          <p:nvPr>
            <p:ph type="dt" sz="half" idx="10"/>
          </p:nvPr>
        </p:nvSpPr>
        <p:spPr/>
        <p:txBody>
          <a:bodyPr/>
          <a:lstStyle/>
          <a:p>
            <a:fld id="{82B027B4-05C8-4897-A625-D1817568B988}" type="datetimeFigureOut">
              <a:rPr lang="en-GB" smtClean="0"/>
              <a:t>27/12/2022</a:t>
            </a:fld>
            <a:endParaRPr lang="en-GB"/>
          </a:p>
        </p:txBody>
      </p:sp>
      <p:sp>
        <p:nvSpPr>
          <p:cNvPr id="5" name="Footer Placeholder 4">
            <a:extLst>
              <a:ext uri="{FF2B5EF4-FFF2-40B4-BE49-F238E27FC236}">
                <a16:creationId xmlns:a16="http://schemas.microsoft.com/office/drawing/2014/main" id="{0AD61FCF-0CFE-4972-AFD7-3B2FC2867A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F7B5B7-4208-421D-AA29-48EBA1DBA10E}"/>
              </a:ext>
            </a:extLst>
          </p:cNvPr>
          <p:cNvSpPr>
            <a:spLocks noGrp="1"/>
          </p:cNvSpPr>
          <p:nvPr>
            <p:ph type="sldNum" sz="quarter" idx="12"/>
          </p:nvPr>
        </p:nvSpPr>
        <p:spPr/>
        <p:txBody>
          <a:bodyPr/>
          <a:lstStyle/>
          <a:p>
            <a:fld id="{9303B694-278F-451C-80D9-CEBA36680736}" type="slidenum">
              <a:rPr lang="en-GB" smtClean="0"/>
              <a:t>‹#›</a:t>
            </a:fld>
            <a:endParaRPr lang="en-GB"/>
          </a:p>
        </p:txBody>
      </p:sp>
    </p:spTree>
    <p:extLst>
      <p:ext uri="{BB962C8B-B14F-4D97-AF65-F5344CB8AC3E}">
        <p14:creationId xmlns:p14="http://schemas.microsoft.com/office/powerpoint/2010/main" val="4233575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7AB18-CE08-4351-9B35-C9F59F8E099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E1D638F-3DB7-4278-80DB-9EFAE81503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8EA0E8E-28B0-4793-88DB-67EEC3891A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B4744E5-E246-4AC8-AE07-E7FB8645B90F}"/>
              </a:ext>
            </a:extLst>
          </p:cNvPr>
          <p:cNvSpPr>
            <a:spLocks noGrp="1"/>
          </p:cNvSpPr>
          <p:nvPr>
            <p:ph type="dt" sz="half" idx="10"/>
          </p:nvPr>
        </p:nvSpPr>
        <p:spPr/>
        <p:txBody>
          <a:bodyPr/>
          <a:lstStyle/>
          <a:p>
            <a:fld id="{82B027B4-05C8-4897-A625-D1817568B988}" type="datetimeFigureOut">
              <a:rPr lang="en-GB" smtClean="0"/>
              <a:t>27/12/2022</a:t>
            </a:fld>
            <a:endParaRPr lang="en-GB"/>
          </a:p>
        </p:txBody>
      </p:sp>
      <p:sp>
        <p:nvSpPr>
          <p:cNvPr id="6" name="Footer Placeholder 5">
            <a:extLst>
              <a:ext uri="{FF2B5EF4-FFF2-40B4-BE49-F238E27FC236}">
                <a16:creationId xmlns:a16="http://schemas.microsoft.com/office/drawing/2014/main" id="{95175073-074E-465B-8010-28088181D0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7BBDB0-6A6B-43B0-B21D-2BDE7BC91736}"/>
              </a:ext>
            </a:extLst>
          </p:cNvPr>
          <p:cNvSpPr>
            <a:spLocks noGrp="1"/>
          </p:cNvSpPr>
          <p:nvPr>
            <p:ph type="sldNum" sz="quarter" idx="12"/>
          </p:nvPr>
        </p:nvSpPr>
        <p:spPr/>
        <p:txBody>
          <a:bodyPr/>
          <a:lstStyle/>
          <a:p>
            <a:fld id="{9303B694-278F-451C-80D9-CEBA36680736}" type="slidenum">
              <a:rPr lang="en-GB" smtClean="0"/>
              <a:t>‹#›</a:t>
            </a:fld>
            <a:endParaRPr lang="en-GB"/>
          </a:p>
        </p:txBody>
      </p:sp>
    </p:spTree>
    <p:extLst>
      <p:ext uri="{BB962C8B-B14F-4D97-AF65-F5344CB8AC3E}">
        <p14:creationId xmlns:p14="http://schemas.microsoft.com/office/powerpoint/2010/main" val="241163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A9224-AE47-46AF-A6EB-DC7E05090A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657087-1DEC-436F-B7EC-C45C4811C0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BBA945-3C80-4DB9-88FF-2E311DAAD2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2714A1-EF4E-4070-88B1-DC0B202E76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E0A31B-7EE4-4C20-8FB6-1540AA1E5A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79AE693-235E-41BF-965F-DE622F1951A9}"/>
              </a:ext>
            </a:extLst>
          </p:cNvPr>
          <p:cNvSpPr>
            <a:spLocks noGrp="1"/>
          </p:cNvSpPr>
          <p:nvPr>
            <p:ph type="dt" sz="half" idx="10"/>
          </p:nvPr>
        </p:nvSpPr>
        <p:spPr/>
        <p:txBody>
          <a:bodyPr/>
          <a:lstStyle/>
          <a:p>
            <a:fld id="{82B027B4-05C8-4897-A625-D1817568B988}" type="datetimeFigureOut">
              <a:rPr lang="en-GB" smtClean="0"/>
              <a:t>27/12/2022</a:t>
            </a:fld>
            <a:endParaRPr lang="en-GB"/>
          </a:p>
        </p:txBody>
      </p:sp>
      <p:sp>
        <p:nvSpPr>
          <p:cNvPr id="8" name="Footer Placeholder 7">
            <a:extLst>
              <a:ext uri="{FF2B5EF4-FFF2-40B4-BE49-F238E27FC236}">
                <a16:creationId xmlns:a16="http://schemas.microsoft.com/office/drawing/2014/main" id="{FA7EEAB7-C197-4F20-A512-C864129DFCC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8CD80A8-7F60-4CCB-AA97-927ED43ADF44}"/>
              </a:ext>
            </a:extLst>
          </p:cNvPr>
          <p:cNvSpPr>
            <a:spLocks noGrp="1"/>
          </p:cNvSpPr>
          <p:nvPr>
            <p:ph type="sldNum" sz="quarter" idx="12"/>
          </p:nvPr>
        </p:nvSpPr>
        <p:spPr/>
        <p:txBody>
          <a:bodyPr/>
          <a:lstStyle/>
          <a:p>
            <a:fld id="{9303B694-278F-451C-80D9-CEBA36680736}" type="slidenum">
              <a:rPr lang="en-GB" smtClean="0"/>
              <a:t>‹#›</a:t>
            </a:fld>
            <a:endParaRPr lang="en-GB"/>
          </a:p>
        </p:txBody>
      </p:sp>
    </p:spTree>
    <p:extLst>
      <p:ext uri="{BB962C8B-B14F-4D97-AF65-F5344CB8AC3E}">
        <p14:creationId xmlns:p14="http://schemas.microsoft.com/office/powerpoint/2010/main" val="142318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8B028-F697-47F4-BC99-7A6C45B86BB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D5DC51F-7128-4E6D-816A-63BC69121F27}"/>
              </a:ext>
            </a:extLst>
          </p:cNvPr>
          <p:cNvSpPr>
            <a:spLocks noGrp="1"/>
          </p:cNvSpPr>
          <p:nvPr>
            <p:ph type="dt" sz="half" idx="10"/>
          </p:nvPr>
        </p:nvSpPr>
        <p:spPr/>
        <p:txBody>
          <a:bodyPr/>
          <a:lstStyle/>
          <a:p>
            <a:fld id="{82B027B4-05C8-4897-A625-D1817568B988}" type="datetimeFigureOut">
              <a:rPr lang="en-GB" smtClean="0"/>
              <a:t>27/12/2022</a:t>
            </a:fld>
            <a:endParaRPr lang="en-GB"/>
          </a:p>
        </p:txBody>
      </p:sp>
      <p:sp>
        <p:nvSpPr>
          <p:cNvPr id="4" name="Footer Placeholder 3">
            <a:extLst>
              <a:ext uri="{FF2B5EF4-FFF2-40B4-BE49-F238E27FC236}">
                <a16:creationId xmlns:a16="http://schemas.microsoft.com/office/drawing/2014/main" id="{9918870F-FAB5-4300-B5EA-9DF5FFB631A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E925227-E716-4D25-A986-CC55FFF85559}"/>
              </a:ext>
            </a:extLst>
          </p:cNvPr>
          <p:cNvSpPr>
            <a:spLocks noGrp="1"/>
          </p:cNvSpPr>
          <p:nvPr>
            <p:ph type="sldNum" sz="quarter" idx="12"/>
          </p:nvPr>
        </p:nvSpPr>
        <p:spPr/>
        <p:txBody>
          <a:bodyPr/>
          <a:lstStyle/>
          <a:p>
            <a:fld id="{9303B694-278F-451C-80D9-CEBA36680736}" type="slidenum">
              <a:rPr lang="en-GB" smtClean="0"/>
              <a:t>‹#›</a:t>
            </a:fld>
            <a:endParaRPr lang="en-GB"/>
          </a:p>
        </p:txBody>
      </p:sp>
    </p:spTree>
    <p:extLst>
      <p:ext uri="{BB962C8B-B14F-4D97-AF65-F5344CB8AC3E}">
        <p14:creationId xmlns:p14="http://schemas.microsoft.com/office/powerpoint/2010/main" val="2384614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1283E0-DAFB-45B4-A882-522C823307F5}"/>
              </a:ext>
            </a:extLst>
          </p:cNvPr>
          <p:cNvSpPr>
            <a:spLocks noGrp="1"/>
          </p:cNvSpPr>
          <p:nvPr>
            <p:ph type="dt" sz="half" idx="10"/>
          </p:nvPr>
        </p:nvSpPr>
        <p:spPr/>
        <p:txBody>
          <a:bodyPr/>
          <a:lstStyle/>
          <a:p>
            <a:fld id="{82B027B4-05C8-4897-A625-D1817568B988}" type="datetimeFigureOut">
              <a:rPr lang="en-GB" smtClean="0"/>
              <a:t>27/12/2022</a:t>
            </a:fld>
            <a:endParaRPr lang="en-GB"/>
          </a:p>
        </p:txBody>
      </p:sp>
      <p:sp>
        <p:nvSpPr>
          <p:cNvPr id="3" name="Footer Placeholder 2">
            <a:extLst>
              <a:ext uri="{FF2B5EF4-FFF2-40B4-BE49-F238E27FC236}">
                <a16:creationId xmlns:a16="http://schemas.microsoft.com/office/drawing/2014/main" id="{094076DC-5168-41E7-9FDB-E3D64FCA2BE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3AC4C81-57FC-46BF-A2BA-84F9925DF5FA}"/>
              </a:ext>
            </a:extLst>
          </p:cNvPr>
          <p:cNvSpPr>
            <a:spLocks noGrp="1"/>
          </p:cNvSpPr>
          <p:nvPr>
            <p:ph type="sldNum" sz="quarter" idx="12"/>
          </p:nvPr>
        </p:nvSpPr>
        <p:spPr/>
        <p:txBody>
          <a:bodyPr/>
          <a:lstStyle/>
          <a:p>
            <a:fld id="{9303B694-278F-451C-80D9-CEBA36680736}" type="slidenum">
              <a:rPr lang="en-GB" smtClean="0"/>
              <a:t>‹#›</a:t>
            </a:fld>
            <a:endParaRPr lang="en-GB"/>
          </a:p>
        </p:txBody>
      </p:sp>
    </p:spTree>
    <p:extLst>
      <p:ext uri="{BB962C8B-B14F-4D97-AF65-F5344CB8AC3E}">
        <p14:creationId xmlns:p14="http://schemas.microsoft.com/office/powerpoint/2010/main" val="1849739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353F5-FD7F-4FC8-936E-79ED6D6D91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A6C62DA-7F96-4295-AEFA-30D2C6DDF6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DC49A76-E84C-4CCE-BA7D-9B8D2BAB93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A6E6BC-1953-45DF-8263-882EB8052126}"/>
              </a:ext>
            </a:extLst>
          </p:cNvPr>
          <p:cNvSpPr>
            <a:spLocks noGrp="1"/>
          </p:cNvSpPr>
          <p:nvPr>
            <p:ph type="dt" sz="half" idx="10"/>
          </p:nvPr>
        </p:nvSpPr>
        <p:spPr/>
        <p:txBody>
          <a:bodyPr/>
          <a:lstStyle/>
          <a:p>
            <a:fld id="{82B027B4-05C8-4897-A625-D1817568B988}" type="datetimeFigureOut">
              <a:rPr lang="en-GB" smtClean="0"/>
              <a:t>27/12/2022</a:t>
            </a:fld>
            <a:endParaRPr lang="en-GB"/>
          </a:p>
        </p:txBody>
      </p:sp>
      <p:sp>
        <p:nvSpPr>
          <p:cNvPr id="6" name="Footer Placeholder 5">
            <a:extLst>
              <a:ext uri="{FF2B5EF4-FFF2-40B4-BE49-F238E27FC236}">
                <a16:creationId xmlns:a16="http://schemas.microsoft.com/office/drawing/2014/main" id="{331CB4F7-69E6-4AD6-BF72-389C54D500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4189A7-41D8-4BAC-8824-82EBD4ABAA44}"/>
              </a:ext>
            </a:extLst>
          </p:cNvPr>
          <p:cNvSpPr>
            <a:spLocks noGrp="1"/>
          </p:cNvSpPr>
          <p:nvPr>
            <p:ph type="sldNum" sz="quarter" idx="12"/>
          </p:nvPr>
        </p:nvSpPr>
        <p:spPr/>
        <p:txBody>
          <a:bodyPr/>
          <a:lstStyle/>
          <a:p>
            <a:fld id="{9303B694-278F-451C-80D9-CEBA36680736}" type="slidenum">
              <a:rPr lang="en-GB" smtClean="0"/>
              <a:t>‹#›</a:t>
            </a:fld>
            <a:endParaRPr lang="en-GB"/>
          </a:p>
        </p:txBody>
      </p:sp>
    </p:spTree>
    <p:extLst>
      <p:ext uri="{BB962C8B-B14F-4D97-AF65-F5344CB8AC3E}">
        <p14:creationId xmlns:p14="http://schemas.microsoft.com/office/powerpoint/2010/main" val="1991662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EBBE1-BD40-4DEF-8E2D-235FED491B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56F2F14-C7CC-415F-B600-E86CFA726C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2DA0180-EEF2-429E-BF87-300AB8FD03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9FA531-2321-47AA-93C4-F2010BC0ECB1}"/>
              </a:ext>
            </a:extLst>
          </p:cNvPr>
          <p:cNvSpPr>
            <a:spLocks noGrp="1"/>
          </p:cNvSpPr>
          <p:nvPr>
            <p:ph type="dt" sz="half" idx="10"/>
          </p:nvPr>
        </p:nvSpPr>
        <p:spPr/>
        <p:txBody>
          <a:bodyPr/>
          <a:lstStyle/>
          <a:p>
            <a:fld id="{82B027B4-05C8-4897-A625-D1817568B988}" type="datetimeFigureOut">
              <a:rPr lang="en-GB" smtClean="0"/>
              <a:t>27/12/2022</a:t>
            </a:fld>
            <a:endParaRPr lang="en-GB"/>
          </a:p>
        </p:txBody>
      </p:sp>
      <p:sp>
        <p:nvSpPr>
          <p:cNvPr id="6" name="Footer Placeholder 5">
            <a:extLst>
              <a:ext uri="{FF2B5EF4-FFF2-40B4-BE49-F238E27FC236}">
                <a16:creationId xmlns:a16="http://schemas.microsoft.com/office/drawing/2014/main" id="{074AD8B0-CB7F-4E7C-A78F-CAAFFA862A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E33EAF-F8C7-4D13-85B5-1A1AFA9052BD}"/>
              </a:ext>
            </a:extLst>
          </p:cNvPr>
          <p:cNvSpPr>
            <a:spLocks noGrp="1"/>
          </p:cNvSpPr>
          <p:nvPr>
            <p:ph type="sldNum" sz="quarter" idx="12"/>
          </p:nvPr>
        </p:nvSpPr>
        <p:spPr/>
        <p:txBody>
          <a:bodyPr/>
          <a:lstStyle/>
          <a:p>
            <a:fld id="{9303B694-278F-451C-80D9-CEBA36680736}" type="slidenum">
              <a:rPr lang="en-GB" smtClean="0"/>
              <a:t>‹#›</a:t>
            </a:fld>
            <a:endParaRPr lang="en-GB"/>
          </a:p>
        </p:txBody>
      </p:sp>
    </p:spTree>
    <p:extLst>
      <p:ext uri="{BB962C8B-B14F-4D97-AF65-F5344CB8AC3E}">
        <p14:creationId xmlns:p14="http://schemas.microsoft.com/office/powerpoint/2010/main" val="3549870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9FCBE5-40C7-42B7-8B5A-6F7CAE9861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56F5253-E6DC-42C5-B5B5-7BED481BBB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F4C67A-E4AD-400F-B726-B9D8AB8777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027B4-05C8-4897-A625-D1817568B988}" type="datetimeFigureOut">
              <a:rPr lang="en-GB" smtClean="0"/>
              <a:t>27/12/2022</a:t>
            </a:fld>
            <a:endParaRPr lang="en-GB"/>
          </a:p>
        </p:txBody>
      </p:sp>
      <p:sp>
        <p:nvSpPr>
          <p:cNvPr id="5" name="Footer Placeholder 4">
            <a:extLst>
              <a:ext uri="{FF2B5EF4-FFF2-40B4-BE49-F238E27FC236}">
                <a16:creationId xmlns:a16="http://schemas.microsoft.com/office/drawing/2014/main" id="{E84094BE-32B3-41C1-A082-797C6915E7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578DF1A-EEE9-4BC0-A1DF-A5112C4E16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3B694-278F-451C-80D9-CEBA36680736}" type="slidenum">
              <a:rPr lang="en-GB" smtClean="0"/>
              <a:t>‹#›</a:t>
            </a:fld>
            <a:endParaRPr lang="en-GB"/>
          </a:p>
        </p:txBody>
      </p:sp>
    </p:spTree>
    <p:extLst>
      <p:ext uri="{BB962C8B-B14F-4D97-AF65-F5344CB8AC3E}">
        <p14:creationId xmlns:p14="http://schemas.microsoft.com/office/powerpoint/2010/main" val="3237586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75057"/>
        </a:solidFill>
        <a:effectLst/>
      </p:bgPr>
    </p:bg>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235A70E4-9136-4CB6-B28F-4080464ADEF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5400000" flipH="1">
            <a:off x="6737639" y="1403639"/>
            <a:ext cx="6858000" cy="4050722"/>
          </a:xfrm>
          <a:prstGeom prst="rect">
            <a:avLst/>
          </a:prstGeom>
        </p:spPr>
      </p:pic>
      <p:sp>
        <p:nvSpPr>
          <p:cNvPr id="5" name="Rectangle: Diagonal Corners Rounded 4">
            <a:extLst>
              <a:ext uri="{FF2B5EF4-FFF2-40B4-BE49-F238E27FC236}">
                <a16:creationId xmlns:a16="http://schemas.microsoft.com/office/drawing/2014/main" id="{3D0C8817-DAC1-4471-B344-4D3F536C391F}"/>
              </a:ext>
            </a:extLst>
          </p:cNvPr>
          <p:cNvSpPr/>
          <p:nvPr/>
        </p:nvSpPr>
        <p:spPr>
          <a:xfrm rot="10800000">
            <a:off x="11311643" y="6036725"/>
            <a:ext cx="299324" cy="191852"/>
          </a:xfrm>
          <a:prstGeom prst="round2DiagRect">
            <a:avLst>
              <a:gd name="adj1" fmla="val 50000"/>
              <a:gd name="adj2" fmla="val 0"/>
            </a:avLst>
          </a:prstGeom>
          <a:solidFill>
            <a:srgbClr val="F1B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Diagonal Corners Rounded 14">
            <a:extLst>
              <a:ext uri="{FF2B5EF4-FFF2-40B4-BE49-F238E27FC236}">
                <a16:creationId xmlns:a16="http://schemas.microsoft.com/office/drawing/2014/main" id="{32AC4F3D-843B-43F8-A7A3-C261E55A128A}"/>
              </a:ext>
            </a:extLst>
          </p:cNvPr>
          <p:cNvSpPr/>
          <p:nvPr/>
        </p:nvSpPr>
        <p:spPr>
          <a:xfrm rot="10800000">
            <a:off x="238483" y="6534962"/>
            <a:ext cx="299324" cy="191852"/>
          </a:xfrm>
          <a:prstGeom prst="round2DiagRect">
            <a:avLst>
              <a:gd name="adj1" fmla="val 50000"/>
              <a:gd name="adj2" fmla="val 0"/>
            </a:avLst>
          </a:prstGeom>
          <a:solidFill>
            <a:srgbClr val="F1B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Diagonal Corners Rounded 16">
            <a:extLst>
              <a:ext uri="{FF2B5EF4-FFF2-40B4-BE49-F238E27FC236}">
                <a16:creationId xmlns:a16="http://schemas.microsoft.com/office/drawing/2014/main" id="{08BCE601-14CC-4F06-AA4B-FAF7E203E959}"/>
              </a:ext>
            </a:extLst>
          </p:cNvPr>
          <p:cNvSpPr/>
          <p:nvPr/>
        </p:nvSpPr>
        <p:spPr>
          <a:xfrm rot="10800000">
            <a:off x="11654193" y="6254355"/>
            <a:ext cx="299324" cy="191852"/>
          </a:xfrm>
          <a:prstGeom prst="round2DiagRect">
            <a:avLst>
              <a:gd name="adj1" fmla="val 50000"/>
              <a:gd name="adj2" fmla="val 0"/>
            </a:avLst>
          </a:prstGeom>
          <a:solidFill>
            <a:srgbClr val="F1B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Graphic 1">
            <a:extLst>
              <a:ext uri="{FF2B5EF4-FFF2-40B4-BE49-F238E27FC236}">
                <a16:creationId xmlns:a16="http://schemas.microsoft.com/office/drawing/2014/main" id="{D6632749-8BA1-4BC3-960D-2EB948CE87B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56511" y="388498"/>
            <a:ext cx="1319422" cy="339030"/>
          </a:xfrm>
          <a:prstGeom prst="rect">
            <a:avLst/>
          </a:prstGeom>
        </p:spPr>
      </p:pic>
      <p:sp>
        <p:nvSpPr>
          <p:cNvPr id="10" name="Google Shape;396;p29">
            <a:extLst>
              <a:ext uri="{FF2B5EF4-FFF2-40B4-BE49-F238E27FC236}">
                <a16:creationId xmlns:a16="http://schemas.microsoft.com/office/drawing/2014/main" id="{0438AD6C-80AC-4684-B5CD-BF134CF2DC22}"/>
              </a:ext>
            </a:extLst>
          </p:cNvPr>
          <p:cNvSpPr txBox="1">
            <a:spLocks/>
          </p:cNvSpPr>
          <p:nvPr/>
        </p:nvSpPr>
        <p:spPr>
          <a:xfrm>
            <a:off x="238483" y="2484408"/>
            <a:ext cx="7706445" cy="3139971"/>
          </a:xfrm>
          <a:prstGeom prst="rect">
            <a:avLst/>
          </a:prstGeom>
        </p:spPr>
        <p:txBody>
          <a:bodyPr spcFirstLastPara="1" vert="horz" wrap="square" lIns="91425" tIns="91425" rIns="91425" bIns="91425" rtlCol="0" anchor="b"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lt-LT" sz="4400" b="1" dirty="0">
                <a:solidFill>
                  <a:srgbClr val="FFFFFF"/>
                </a:solidFill>
                <a:latin typeface="Exo 2" pitchFamily="2" charset="-70"/>
              </a:rPr>
              <a:t>Lietuvos energetikos sektoriaus inovacijų ekosistemos vertinimo indeksas </a:t>
            </a:r>
            <a:endParaRPr lang="en-GB" sz="4400" dirty="0">
              <a:solidFill>
                <a:srgbClr val="FFFFFF"/>
              </a:solidFill>
              <a:latin typeface="Exo 2" pitchFamily="2" charset="-70"/>
            </a:endParaRPr>
          </a:p>
        </p:txBody>
      </p:sp>
    </p:spTree>
    <p:extLst>
      <p:ext uri="{BB962C8B-B14F-4D97-AF65-F5344CB8AC3E}">
        <p14:creationId xmlns:p14="http://schemas.microsoft.com/office/powerpoint/2010/main" val="3252795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0F4F7"/>
        </a:solidFill>
        <a:effectLst/>
      </p:bgPr>
    </p:bg>
    <p:spTree>
      <p:nvGrpSpPr>
        <p:cNvPr id="1" name=""/>
        <p:cNvGrpSpPr/>
        <p:nvPr/>
      </p:nvGrpSpPr>
      <p:grpSpPr>
        <a:xfrm>
          <a:off x="0" y="0"/>
          <a:ext cx="0" cy="0"/>
          <a:chOff x="0" y="0"/>
          <a:chExt cx="0" cy="0"/>
        </a:xfrm>
      </p:grpSpPr>
      <p:sp>
        <p:nvSpPr>
          <p:cNvPr id="15" name="Google Shape;254;p22">
            <a:extLst>
              <a:ext uri="{FF2B5EF4-FFF2-40B4-BE49-F238E27FC236}">
                <a16:creationId xmlns:a16="http://schemas.microsoft.com/office/drawing/2014/main" id="{76F17024-3206-4DEE-AD30-FB3325053A3B}"/>
              </a:ext>
            </a:extLst>
          </p:cNvPr>
          <p:cNvSpPr/>
          <p:nvPr/>
        </p:nvSpPr>
        <p:spPr>
          <a:xfrm>
            <a:off x="974891" y="1630384"/>
            <a:ext cx="3564000" cy="72000"/>
          </a:xfrm>
          <a:prstGeom prst="rect">
            <a:avLst/>
          </a:prstGeom>
          <a:solidFill>
            <a:srgbClr val="F1B7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Title 1">
            <a:extLst>
              <a:ext uri="{FF2B5EF4-FFF2-40B4-BE49-F238E27FC236}">
                <a16:creationId xmlns:a16="http://schemas.microsoft.com/office/drawing/2014/main" id="{B1C32475-10B0-4EFC-9957-6C7F06595608}"/>
              </a:ext>
            </a:extLst>
          </p:cNvPr>
          <p:cNvSpPr txBox="1">
            <a:spLocks/>
          </p:cNvSpPr>
          <p:nvPr/>
        </p:nvSpPr>
        <p:spPr>
          <a:xfrm>
            <a:off x="971222" y="365125"/>
            <a:ext cx="957888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dirty="0">
                <a:solidFill>
                  <a:srgbClr val="075057"/>
                </a:solidFill>
                <a:latin typeface="Exo 2 Semi Bold" panose="00000700000000000000" pitchFamily="50" charset="0"/>
              </a:rPr>
              <a:t>Veiksmų plano rodiklių faktinės vertės 2021 m.(1/2)</a:t>
            </a:r>
            <a:endParaRPr lang="en-GB" dirty="0">
              <a:solidFill>
                <a:srgbClr val="075057"/>
              </a:solidFill>
              <a:latin typeface="Exo 2 Semi Bold" panose="00000700000000000000" pitchFamily="50" charset="0"/>
            </a:endParaRPr>
          </a:p>
        </p:txBody>
      </p:sp>
      <p:graphicFrame>
        <p:nvGraphicFramePr>
          <p:cNvPr id="4" name="Table 3">
            <a:extLst>
              <a:ext uri="{FF2B5EF4-FFF2-40B4-BE49-F238E27FC236}">
                <a16:creationId xmlns:a16="http://schemas.microsoft.com/office/drawing/2014/main" id="{85B69DB0-87DF-87BC-08F4-02B232430796}"/>
              </a:ext>
            </a:extLst>
          </p:cNvPr>
          <p:cNvGraphicFramePr>
            <a:graphicFrameLocks noGrp="1"/>
          </p:cNvGraphicFramePr>
          <p:nvPr>
            <p:extLst>
              <p:ext uri="{D42A27DB-BD31-4B8C-83A1-F6EECF244321}">
                <p14:modId xmlns:p14="http://schemas.microsoft.com/office/powerpoint/2010/main" val="333433777"/>
              </p:ext>
            </p:extLst>
          </p:nvPr>
        </p:nvGraphicFramePr>
        <p:xfrm>
          <a:off x="160867" y="1922992"/>
          <a:ext cx="11565466" cy="4689481"/>
        </p:xfrm>
        <a:graphic>
          <a:graphicData uri="http://schemas.openxmlformats.org/drawingml/2006/table">
            <a:tbl>
              <a:tblPr>
                <a:tableStyleId>{5C22544A-7EE6-4342-B048-85BDC9FD1C3A}</a:tableStyleId>
              </a:tblPr>
              <a:tblGrid>
                <a:gridCol w="2174805">
                  <a:extLst>
                    <a:ext uri="{9D8B030D-6E8A-4147-A177-3AD203B41FA5}">
                      <a16:colId xmlns:a16="http://schemas.microsoft.com/office/drawing/2014/main" val="4090138481"/>
                    </a:ext>
                  </a:extLst>
                </a:gridCol>
                <a:gridCol w="7020835">
                  <a:extLst>
                    <a:ext uri="{9D8B030D-6E8A-4147-A177-3AD203B41FA5}">
                      <a16:colId xmlns:a16="http://schemas.microsoft.com/office/drawing/2014/main" val="126705364"/>
                    </a:ext>
                  </a:extLst>
                </a:gridCol>
                <a:gridCol w="1258785">
                  <a:extLst>
                    <a:ext uri="{9D8B030D-6E8A-4147-A177-3AD203B41FA5}">
                      <a16:colId xmlns:a16="http://schemas.microsoft.com/office/drawing/2014/main" val="1726561793"/>
                    </a:ext>
                  </a:extLst>
                </a:gridCol>
                <a:gridCol w="1111041">
                  <a:extLst>
                    <a:ext uri="{9D8B030D-6E8A-4147-A177-3AD203B41FA5}">
                      <a16:colId xmlns:a16="http://schemas.microsoft.com/office/drawing/2014/main" val="4059487072"/>
                    </a:ext>
                  </a:extLst>
                </a:gridCol>
              </a:tblGrid>
              <a:tr h="172285">
                <a:tc rowSpan="2">
                  <a:txBody>
                    <a:bodyPr/>
                    <a:lstStyle/>
                    <a:p>
                      <a:pPr algn="ctr" fontAlgn="ctr"/>
                      <a:r>
                        <a:rPr lang="lt-LT" sz="1100" b="1" u="none" strike="noStrike" dirty="0">
                          <a:effectLst/>
                        </a:rPr>
                        <a:t>Inovacijų ekosistemos dalis</a:t>
                      </a:r>
                      <a:endParaRPr lang="lt-LT" sz="1100" b="1" i="0" u="none" strike="noStrike" dirty="0">
                        <a:solidFill>
                          <a:srgbClr val="000000"/>
                        </a:solidFill>
                        <a:effectLst/>
                        <a:latin typeface="Calibri" panose="020F0502020204030204" pitchFamily="34" charset="0"/>
                      </a:endParaRPr>
                    </a:p>
                  </a:txBody>
                  <a:tcPr marL="0" marR="0" marT="0" marB="0" anchor="ctr"/>
                </a:tc>
                <a:tc rowSpan="2">
                  <a:txBody>
                    <a:bodyPr/>
                    <a:lstStyle/>
                    <a:p>
                      <a:pPr algn="ctr" fontAlgn="ctr"/>
                      <a:r>
                        <a:rPr lang="en-GB" sz="1100" b="1" u="none" strike="noStrike" dirty="0" err="1">
                          <a:effectLst/>
                        </a:rPr>
                        <a:t>Vertinimo</a:t>
                      </a:r>
                      <a:r>
                        <a:rPr lang="en-GB" sz="1100" b="1" u="none" strike="noStrike" dirty="0">
                          <a:effectLst/>
                        </a:rPr>
                        <a:t> </a:t>
                      </a:r>
                      <a:r>
                        <a:rPr lang="en-GB" sz="1100" b="1" u="none" strike="noStrike" dirty="0" err="1">
                          <a:effectLst/>
                        </a:rPr>
                        <a:t>rodikliai</a:t>
                      </a:r>
                      <a:endParaRPr lang="en-GB" sz="1100" b="1" i="0" u="none" strike="noStrike" dirty="0">
                        <a:solidFill>
                          <a:srgbClr val="000000"/>
                        </a:solidFill>
                        <a:effectLst/>
                        <a:latin typeface="Calibri" panose="020F0502020204030204" pitchFamily="34" charset="0"/>
                      </a:endParaRPr>
                    </a:p>
                  </a:txBody>
                  <a:tcPr marL="0" marR="0" marT="0" marB="0" anchor="ctr"/>
                </a:tc>
                <a:tc rowSpan="2">
                  <a:txBody>
                    <a:bodyPr/>
                    <a:lstStyle/>
                    <a:p>
                      <a:pPr algn="ctr" fontAlgn="ctr"/>
                      <a:r>
                        <a:rPr lang="en-GB" sz="1100" b="1" u="none" strike="noStrike" dirty="0" err="1">
                          <a:effectLst/>
                        </a:rPr>
                        <a:t>Rodiklio</a:t>
                      </a:r>
                      <a:r>
                        <a:rPr lang="en-GB" sz="1100" b="1" u="none" strike="noStrike" dirty="0">
                          <a:effectLst/>
                        </a:rPr>
                        <a:t> </a:t>
                      </a:r>
                      <a:r>
                        <a:rPr lang="en-GB" sz="1100" b="1" u="none" strike="noStrike" dirty="0" err="1">
                          <a:effectLst/>
                        </a:rPr>
                        <a:t>svoris</a:t>
                      </a:r>
                      <a:r>
                        <a:rPr lang="en-GB" sz="1100" b="1"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b="1" u="none" strike="noStrike">
                          <a:effectLst/>
                        </a:rPr>
                        <a:t>2021</a:t>
                      </a:r>
                      <a:endParaRPr lang="en-GB" sz="1100" b="1"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06963553"/>
                  </a:ext>
                </a:extLst>
              </a:tr>
              <a:tr h="371385">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lt-LT" sz="1100" b="1" u="none" strike="noStrike" dirty="0">
                          <a:effectLst/>
                        </a:rPr>
                        <a:t>Rodiklio faktinė vertė</a:t>
                      </a:r>
                      <a:endParaRPr lang="lt-LT" sz="1100" b="1"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769110316"/>
                  </a:ext>
                </a:extLst>
              </a:tr>
              <a:tr h="190062">
                <a:tc>
                  <a:txBody>
                    <a:bodyPr/>
                    <a:lstStyle/>
                    <a:p>
                      <a:pPr algn="ctr" fontAlgn="ctr"/>
                      <a:r>
                        <a:rPr lang="en-GB" sz="1100" b="1" u="none" strike="noStrike" dirty="0">
                          <a:effectLst/>
                        </a:rPr>
                        <a:t>1. </a:t>
                      </a:r>
                      <a:r>
                        <a:rPr lang="en-GB" sz="1100" b="1" u="none" strike="noStrike" dirty="0" err="1">
                          <a:effectLst/>
                        </a:rPr>
                        <a:t>Finansavimas</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ctr" fontAlgn="ctr"/>
                      <a:r>
                        <a:rPr lang="en-GB" sz="1100"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1493804"/>
                  </a:ext>
                </a:extLst>
              </a:tr>
              <a:tr h="190062">
                <a:tc>
                  <a:txBody>
                    <a:bodyPr/>
                    <a:lstStyle/>
                    <a:p>
                      <a:pPr algn="ctr" fontAlgn="ctr"/>
                      <a:r>
                        <a:rPr lang="en-GB" sz="1100"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dirty="0">
                          <a:effectLst/>
                        </a:rPr>
                        <a:t>1.1. Stipendijų dydis (lėšos doktorantų 3–4 m. studijoms) antrųjų ir tolimesnių metų doktorantams</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5</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880</a:t>
                      </a:r>
                      <a:endParaRPr lang="en-GB"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281838358"/>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dirty="0">
                          <a:effectLst/>
                        </a:rPr>
                        <a:t>1.2. Nacionalinės ir kt. išlaidos inovacijoms. Valstybės biudžeto išlaidos MTEP veiklai – energetikai</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30</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5.732</a:t>
                      </a:r>
                      <a:endParaRPr lang="en-GB"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400848041"/>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dirty="0">
                          <a:effectLst/>
                        </a:rPr>
                        <a:t>1.3. Subsidijų dalis skiriama vartotojams</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20</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979237796"/>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GB" sz="1100" u="none" strike="noStrike" dirty="0">
                          <a:effectLst/>
                        </a:rPr>
                        <a:t>1.4. </a:t>
                      </a:r>
                      <a:r>
                        <a:rPr lang="en-GB" sz="1100" u="none" strike="noStrike" dirty="0" err="1">
                          <a:effectLst/>
                        </a:rPr>
                        <a:t>Viešosios</a:t>
                      </a:r>
                      <a:r>
                        <a:rPr lang="en-GB" sz="1100" u="none" strike="noStrike" dirty="0">
                          <a:effectLst/>
                        </a:rPr>
                        <a:t> </a:t>
                      </a:r>
                      <a:r>
                        <a:rPr lang="en-GB" sz="1100" u="none" strike="noStrike" dirty="0" err="1">
                          <a:effectLst/>
                        </a:rPr>
                        <a:t>investicijos</a:t>
                      </a:r>
                      <a:r>
                        <a:rPr lang="en-GB" sz="1100" u="none" strike="noStrike" dirty="0">
                          <a:effectLst/>
                        </a:rPr>
                        <a:t> MTEP </a:t>
                      </a:r>
                      <a:r>
                        <a:rPr lang="en-GB" sz="1100" u="none" strike="noStrike" dirty="0" err="1">
                          <a:effectLst/>
                        </a:rPr>
                        <a:t>švarios</a:t>
                      </a:r>
                      <a:r>
                        <a:rPr lang="en-GB" sz="1100" u="none" strike="noStrike" dirty="0">
                          <a:effectLst/>
                        </a:rPr>
                        <a:t> </a:t>
                      </a:r>
                      <a:r>
                        <a:rPr lang="en-GB" sz="1100" u="none" strike="noStrike" dirty="0" err="1">
                          <a:effectLst/>
                        </a:rPr>
                        <a:t>energetikos</a:t>
                      </a:r>
                      <a:r>
                        <a:rPr lang="en-GB" sz="1100" u="none" strike="noStrike" dirty="0">
                          <a:effectLst/>
                        </a:rPr>
                        <a:t> </a:t>
                      </a:r>
                      <a:r>
                        <a:rPr lang="en-GB" sz="1100" u="none" strike="noStrike" dirty="0" err="1">
                          <a:effectLst/>
                        </a:rPr>
                        <a:t>srityje</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15</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9.662</a:t>
                      </a:r>
                      <a:endParaRPr lang="en-GB"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253960162"/>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dirty="0">
                          <a:effectLst/>
                        </a:rPr>
                        <a:t>1.5. Viešųjų investicijų padidėjimas nuo 2019 m. MTEP švarios energetikos srityje</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10</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57807815"/>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dirty="0">
                          <a:effectLst/>
                        </a:rPr>
                        <a:t>1.6. Projektų įvairovė viešųjų investicijų MTEP švarios energetikos srityje**</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10</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6</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542192271"/>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GB" sz="1100" u="none" strike="noStrike" dirty="0">
                          <a:effectLst/>
                        </a:rPr>
                        <a:t>1.7. </a:t>
                      </a:r>
                      <a:r>
                        <a:rPr lang="en-GB" sz="1100" u="none" strike="noStrike" dirty="0" err="1">
                          <a:effectLst/>
                        </a:rPr>
                        <a:t>Viešosios</a:t>
                      </a:r>
                      <a:r>
                        <a:rPr lang="en-GB" sz="1100" u="none" strike="noStrike" dirty="0">
                          <a:effectLst/>
                        </a:rPr>
                        <a:t> </a:t>
                      </a:r>
                      <a:r>
                        <a:rPr lang="en-GB" sz="1100" u="none" strike="noStrike" dirty="0" err="1">
                          <a:effectLst/>
                        </a:rPr>
                        <a:t>investicijos</a:t>
                      </a:r>
                      <a:r>
                        <a:rPr lang="en-GB" sz="1100" u="none" strike="noStrike" dirty="0">
                          <a:effectLst/>
                        </a:rPr>
                        <a:t> į </a:t>
                      </a:r>
                      <a:r>
                        <a:rPr lang="en-GB" sz="1100" u="none" strike="noStrike" dirty="0" err="1">
                          <a:effectLst/>
                        </a:rPr>
                        <a:t>demonstracinius</a:t>
                      </a:r>
                      <a:r>
                        <a:rPr lang="en-GB" sz="1100" u="none" strike="noStrike" dirty="0">
                          <a:effectLst/>
                        </a:rPr>
                        <a:t> </a:t>
                      </a:r>
                      <a:r>
                        <a:rPr lang="en-GB" sz="1100" u="none" strike="noStrike" dirty="0" err="1">
                          <a:effectLst/>
                        </a:rPr>
                        <a:t>projektus</a:t>
                      </a:r>
                      <a:r>
                        <a:rPr lang="en-GB" sz="1100" u="none" strike="noStrike" dirty="0">
                          <a:effectLst/>
                        </a:rPr>
                        <a:t> MTEP </a:t>
                      </a:r>
                      <a:r>
                        <a:rPr lang="en-GB" sz="1100" u="none" strike="noStrike" dirty="0" err="1">
                          <a:effectLst/>
                        </a:rPr>
                        <a:t>švarios</a:t>
                      </a:r>
                      <a:r>
                        <a:rPr lang="en-GB" sz="1100" u="none" strike="noStrike" dirty="0">
                          <a:effectLst/>
                        </a:rPr>
                        <a:t> </a:t>
                      </a:r>
                      <a:r>
                        <a:rPr lang="en-GB" sz="1100" u="none" strike="noStrike" dirty="0" err="1">
                          <a:effectLst/>
                        </a:rPr>
                        <a:t>energetikos</a:t>
                      </a:r>
                      <a:r>
                        <a:rPr lang="en-GB" sz="1100" u="none" strike="noStrike" dirty="0">
                          <a:effectLst/>
                        </a:rPr>
                        <a:t> </a:t>
                      </a:r>
                      <a:r>
                        <a:rPr lang="en-GB" sz="1100" u="none" strike="noStrike" dirty="0" err="1">
                          <a:effectLst/>
                        </a:rPr>
                        <a:t>srityje</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10</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1.96</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4365912"/>
                  </a:ext>
                </a:extLst>
              </a:tr>
              <a:tr h="190062">
                <a:tc>
                  <a:txBody>
                    <a:bodyPr/>
                    <a:lstStyle/>
                    <a:p>
                      <a:pPr algn="ctr" fontAlgn="ctr"/>
                      <a:r>
                        <a:rPr lang="en-GB" sz="1100" b="1" u="none" strike="noStrike" dirty="0">
                          <a:effectLst/>
                        </a:rPr>
                        <a:t>2. </a:t>
                      </a:r>
                      <a:r>
                        <a:rPr lang="en-GB" sz="1100" b="1" u="none" strike="noStrike" dirty="0" err="1">
                          <a:effectLst/>
                        </a:rPr>
                        <a:t>Žmogiškieji</a:t>
                      </a:r>
                      <a:r>
                        <a:rPr lang="en-GB" sz="1100" b="1" u="none" strike="noStrike" dirty="0">
                          <a:effectLst/>
                        </a:rPr>
                        <a:t> </a:t>
                      </a:r>
                      <a:r>
                        <a:rPr lang="en-GB" sz="1100" b="1" u="none" strike="noStrike" dirty="0" err="1">
                          <a:effectLst/>
                        </a:rPr>
                        <a:t>ištekliai</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58170722"/>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dirty="0">
                          <a:effectLst/>
                        </a:rPr>
                        <a:t>2.1. Doktorantų skaičius. Viso priimta energetikos doktorantų</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25</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27</a:t>
                      </a:r>
                      <a:endParaRPr lang="en-GB"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305285677"/>
                  </a:ext>
                </a:extLst>
              </a:tr>
              <a:tr h="344571">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a:effectLst/>
                        </a:rPr>
                        <a:t>2.2. Studijuojančių STEM skaičius. Aukštųjų mokyklų studentai studijuojantys gamtos, technikos ir taikomuosius mokslus (STEM)</a:t>
                      </a:r>
                      <a:endParaRPr lang="lt-LT"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75</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31895</a:t>
                      </a:r>
                      <a:endParaRPr lang="en-GB"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90728879"/>
                  </a:ext>
                </a:extLst>
              </a:tr>
              <a:tr h="190062">
                <a:tc>
                  <a:txBody>
                    <a:bodyPr/>
                    <a:lstStyle/>
                    <a:p>
                      <a:pPr algn="ctr" fontAlgn="ctr"/>
                      <a:r>
                        <a:rPr lang="en-GB" sz="1100" b="1" u="none" strike="noStrike" dirty="0">
                          <a:effectLst/>
                        </a:rPr>
                        <a:t>3. </a:t>
                      </a:r>
                      <a:r>
                        <a:rPr lang="en-GB" sz="1100" b="1" u="none" strike="noStrike" dirty="0" err="1">
                          <a:effectLst/>
                        </a:rPr>
                        <a:t>Infrastruktūra</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41973997"/>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GB" sz="1100" u="none" strike="noStrike" dirty="0">
                          <a:effectLst/>
                        </a:rPr>
                        <a:t>3.1. BVP </a:t>
                      </a:r>
                      <a:r>
                        <a:rPr lang="en-GB" sz="1100" u="none" strike="noStrike" dirty="0" err="1">
                          <a:effectLst/>
                        </a:rPr>
                        <a:t>vienam</a:t>
                      </a:r>
                      <a:r>
                        <a:rPr lang="en-GB" sz="1100" u="none" strike="noStrike" dirty="0">
                          <a:effectLst/>
                        </a:rPr>
                        <a:t> </a:t>
                      </a:r>
                      <a:r>
                        <a:rPr lang="en-GB" sz="1100" u="none" strike="noStrike" dirty="0" err="1">
                          <a:effectLst/>
                        </a:rPr>
                        <a:t>sunaudotam</a:t>
                      </a:r>
                      <a:r>
                        <a:rPr lang="en-GB" sz="1100" u="none" strike="noStrike" dirty="0">
                          <a:effectLst/>
                        </a:rPr>
                        <a:t> </a:t>
                      </a:r>
                      <a:r>
                        <a:rPr lang="en-GB" sz="1100" u="none" strike="noStrike" dirty="0" err="1">
                          <a:effectLst/>
                        </a:rPr>
                        <a:t>energijos</a:t>
                      </a:r>
                      <a:r>
                        <a:rPr lang="en-GB" sz="1100" u="none" strike="noStrike" dirty="0">
                          <a:effectLst/>
                        </a:rPr>
                        <a:t> </a:t>
                      </a:r>
                      <a:r>
                        <a:rPr lang="en-GB" sz="1100" u="none" strike="noStrike" dirty="0" err="1">
                          <a:effectLst/>
                        </a:rPr>
                        <a:t>vienetui</a:t>
                      </a:r>
                      <a:r>
                        <a:rPr lang="en-GB" sz="1100" u="none" strike="noStrike" dirty="0">
                          <a:effectLst/>
                        </a:rPr>
                        <a:t> (</a:t>
                      </a:r>
                      <a:r>
                        <a:rPr lang="en-GB" sz="1100" u="none" strike="noStrike" dirty="0" err="1">
                          <a:effectLst/>
                        </a:rPr>
                        <a:t>energijos</a:t>
                      </a:r>
                      <a:r>
                        <a:rPr lang="en-GB" sz="1100" u="none" strike="noStrike" dirty="0">
                          <a:effectLst/>
                        </a:rPr>
                        <a:t> </a:t>
                      </a:r>
                      <a:r>
                        <a:rPr lang="en-GB" sz="1100" u="none" strike="noStrike" dirty="0" err="1">
                          <a:effectLst/>
                        </a:rPr>
                        <a:t>intensyvumas</a:t>
                      </a:r>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GB" sz="1100" u="none" strike="noStrike">
                          <a:effectLst/>
                        </a:rPr>
                        <a:t>15</a:t>
                      </a:r>
                      <a:endParaRPr lang="en-GB" sz="1100" b="0" i="0" u="none" strike="noStrike">
                        <a:solidFill>
                          <a:srgbClr val="000000"/>
                        </a:solidFill>
                        <a:effectLst/>
                        <a:latin typeface="Calibri" panose="020F0502020204030204" pitchFamily="34" charset="0"/>
                      </a:endParaRPr>
                    </a:p>
                  </a:txBody>
                  <a:tcPr marL="0" marR="0" marT="0" marB="0"/>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965333151"/>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GB" sz="1100" u="none" strike="noStrike" dirty="0">
                          <a:effectLst/>
                        </a:rPr>
                        <a:t>3.2. </a:t>
                      </a:r>
                      <a:r>
                        <a:rPr lang="en-GB" sz="1100" u="none" strike="noStrike" dirty="0" err="1">
                          <a:effectLst/>
                        </a:rPr>
                        <a:t>Vienam</a:t>
                      </a:r>
                      <a:r>
                        <a:rPr lang="en-GB" sz="1100" u="none" strike="noStrike" dirty="0">
                          <a:effectLst/>
                        </a:rPr>
                        <a:t> </a:t>
                      </a:r>
                      <a:r>
                        <a:rPr lang="en-GB" sz="1100" u="none" strike="noStrike" dirty="0" err="1">
                          <a:effectLst/>
                        </a:rPr>
                        <a:t>gyventojui</a:t>
                      </a:r>
                      <a:r>
                        <a:rPr lang="en-GB" sz="1100" u="none" strike="noStrike" dirty="0">
                          <a:effectLst/>
                        </a:rPr>
                        <a:t> </a:t>
                      </a:r>
                      <a:r>
                        <a:rPr lang="en-GB" sz="1100" u="none" strike="noStrike" dirty="0" err="1">
                          <a:effectLst/>
                        </a:rPr>
                        <a:t>tenkančios</a:t>
                      </a:r>
                      <a:r>
                        <a:rPr lang="en-GB" sz="1100" u="none" strike="noStrike" dirty="0">
                          <a:effectLst/>
                        </a:rPr>
                        <a:t> </a:t>
                      </a:r>
                      <a:r>
                        <a:rPr lang="en-GB" sz="1100" u="none" strike="noStrike" dirty="0" err="1">
                          <a:effectLst/>
                        </a:rPr>
                        <a:t>elektros</a:t>
                      </a:r>
                      <a:r>
                        <a:rPr lang="en-GB" sz="1100" u="none" strike="noStrike" dirty="0">
                          <a:effectLst/>
                        </a:rPr>
                        <a:t> </a:t>
                      </a:r>
                      <a:r>
                        <a:rPr lang="en-GB" sz="1100" u="none" strike="noStrike" dirty="0" err="1">
                          <a:effectLst/>
                        </a:rPr>
                        <a:t>energijos</a:t>
                      </a:r>
                      <a:r>
                        <a:rPr lang="en-GB" sz="1100" u="none" strike="noStrike" dirty="0">
                          <a:effectLst/>
                        </a:rPr>
                        <a:t> </a:t>
                      </a:r>
                      <a:r>
                        <a:rPr lang="en-GB" sz="1100" u="none" strike="noStrike" dirty="0" err="1">
                          <a:effectLst/>
                        </a:rPr>
                        <a:t>vidurkis</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GB" sz="1100" u="none" strike="noStrike">
                          <a:effectLst/>
                        </a:rPr>
                        <a:t>10</a:t>
                      </a:r>
                      <a:endParaRPr lang="en-GB" sz="1100" b="0" i="0" u="none" strike="noStrike">
                        <a:solidFill>
                          <a:srgbClr val="000000"/>
                        </a:solidFill>
                        <a:effectLst/>
                        <a:latin typeface="Calibri" panose="020F0502020204030204" pitchFamily="34" charset="0"/>
                      </a:endParaRPr>
                    </a:p>
                  </a:txBody>
                  <a:tcPr marL="0" marR="0" marT="0" marB="0"/>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833205948"/>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GB" sz="1100" u="none" strike="noStrike">
                          <a:effectLst/>
                        </a:rPr>
                        <a:t>3.2. Elektros energijos, pagamintos iš AEI, suvartojimas šalyje</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t"/>
                      <a:r>
                        <a:rPr lang="en-GB" sz="1100" u="none" strike="noStrike">
                          <a:effectLst/>
                        </a:rPr>
                        <a:t>15</a:t>
                      </a:r>
                      <a:endParaRPr lang="en-GB" sz="1100" b="0" i="0" u="none" strike="noStrike">
                        <a:solidFill>
                          <a:srgbClr val="000000"/>
                        </a:solidFill>
                        <a:effectLst/>
                        <a:latin typeface="Calibri" panose="020F0502020204030204" pitchFamily="34" charset="0"/>
                      </a:endParaRPr>
                    </a:p>
                  </a:txBody>
                  <a:tcPr marL="0" marR="0" marT="0" marB="0"/>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84971251"/>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dirty="0">
                          <a:effectLst/>
                        </a:rPr>
                        <a:t>3.3. Elektros energijos kaupimo įrenginių, prijungtų prie elektros perdavimo tinklų, talpa</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GB" sz="1100" u="none" strike="noStrike">
                          <a:effectLst/>
                        </a:rPr>
                        <a:t>10</a:t>
                      </a:r>
                      <a:endParaRPr lang="en-GB" sz="1100" b="0" i="0" u="none" strike="noStrike">
                        <a:solidFill>
                          <a:srgbClr val="000000"/>
                        </a:solidFill>
                        <a:effectLst/>
                        <a:latin typeface="Calibri" panose="020F0502020204030204" pitchFamily="34" charset="0"/>
                      </a:endParaRPr>
                    </a:p>
                  </a:txBody>
                  <a:tcPr marL="0" marR="0" marT="0" marB="0"/>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80245223"/>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GB" sz="1100" u="none" strike="noStrike">
                          <a:effectLst/>
                        </a:rPr>
                        <a:t>3.4. Energijos suvartojimo efektyvumas</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t"/>
                      <a:r>
                        <a:rPr lang="en-GB" sz="1100" u="none" strike="noStrike" dirty="0">
                          <a:effectLst/>
                        </a:rPr>
                        <a:t>10</a:t>
                      </a:r>
                      <a:endParaRPr lang="en-GB" sz="1100" b="0" i="0" u="none" strike="noStrike" dirty="0">
                        <a:solidFill>
                          <a:srgbClr val="000000"/>
                        </a:solidFill>
                        <a:effectLst/>
                        <a:latin typeface="Calibri" panose="020F0502020204030204" pitchFamily="34" charset="0"/>
                      </a:endParaRPr>
                    </a:p>
                  </a:txBody>
                  <a:tcPr marL="0" marR="0" marT="0" marB="0"/>
                </a:tc>
                <a:tc>
                  <a:txBody>
                    <a:bodyPr/>
                    <a:lstStyle/>
                    <a:p>
                      <a:pPr algn="ctr" fontAlgn="b"/>
                      <a:endParaRPr lang="en-GB"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71415479"/>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a:effectLst/>
                        </a:rPr>
                        <a:t>3.5. Gaminančių vartotojų skaičius</a:t>
                      </a:r>
                      <a:endParaRPr lang="lt-LT"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dirty="0">
                          <a:effectLst/>
                        </a:rPr>
                        <a:t>15</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14281</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77457035"/>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a:effectLst/>
                        </a:rPr>
                        <a:t>3.6. Elektromobilių skaičius nuo visų automobilių</a:t>
                      </a:r>
                      <a:endParaRPr lang="lt-LT"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dirty="0">
                          <a:effectLst/>
                        </a:rPr>
                        <a:t>10</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6928</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29543950"/>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dirty="0">
                          <a:effectLst/>
                        </a:rPr>
                        <a:t>3.7. Elektromobilių įkrovimo stotelių skaičius</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dirty="0">
                          <a:effectLst/>
                        </a:rPr>
                        <a:t>5</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266</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30327764"/>
                  </a:ext>
                </a:extLst>
              </a:tr>
              <a:tr h="190062">
                <a:tc>
                  <a:txBody>
                    <a:bodyPr/>
                    <a:lstStyle/>
                    <a:p>
                      <a:pPr algn="ctr" fontAlgn="ctr"/>
                      <a:r>
                        <a:rPr lang="en-GB" sz="1100"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a:effectLst/>
                        </a:rPr>
                        <a:t>3.8. Išmaniųjų elektros apskaitos skaitiklių dalis nuo visų elektros apskaitos prietaisų*</a:t>
                      </a:r>
                      <a:endParaRPr lang="lt-LT"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dirty="0">
                          <a:effectLst/>
                        </a:rPr>
                        <a:t>10</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endParaRPr lang="en-GB"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266522447"/>
                  </a:ext>
                </a:extLst>
              </a:tr>
            </a:tbl>
          </a:graphicData>
        </a:graphic>
      </p:graphicFrame>
    </p:spTree>
    <p:extLst>
      <p:ext uri="{BB962C8B-B14F-4D97-AF65-F5344CB8AC3E}">
        <p14:creationId xmlns:p14="http://schemas.microsoft.com/office/powerpoint/2010/main" val="814295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0F4F7"/>
        </a:solidFill>
        <a:effectLst/>
      </p:bgPr>
    </p:bg>
    <p:spTree>
      <p:nvGrpSpPr>
        <p:cNvPr id="1" name=""/>
        <p:cNvGrpSpPr/>
        <p:nvPr/>
      </p:nvGrpSpPr>
      <p:grpSpPr>
        <a:xfrm>
          <a:off x="0" y="0"/>
          <a:ext cx="0" cy="0"/>
          <a:chOff x="0" y="0"/>
          <a:chExt cx="0" cy="0"/>
        </a:xfrm>
      </p:grpSpPr>
      <p:sp>
        <p:nvSpPr>
          <p:cNvPr id="15" name="Google Shape;254;p22">
            <a:extLst>
              <a:ext uri="{FF2B5EF4-FFF2-40B4-BE49-F238E27FC236}">
                <a16:creationId xmlns:a16="http://schemas.microsoft.com/office/drawing/2014/main" id="{76F17024-3206-4DEE-AD30-FB3325053A3B}"/>
              </a:ext>
            </a:extLst>
          </p:cNvPr>
          <p:cNvSpPr/>
          <p:nvPr/>
        </p:nvSpPr>
        <p:spPr>
          <a:xfrm>
            <a:off x="974891" y="1630384"/>
            <a:ext cx="3564000" cy="72000"/>
          </a:xfrm>
          <a:prstGeom prst="rect">
            <a:avLst/>
          </a:prstGeom>
          <a:solidFill>
            <a:srgbClr val="F1B7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Title 1">
            <a:extLst>
              <a:ext uri="{FF2B5EF4-FFF2-40B4-BE49-F238E27FC236}">
                <a16:creationId xmlns:a16="http://schemas.microsoft.com/office/drawing/2014/main" id="{B1C32475-10B0-4EFC-9957-6C7F06595608}"/>
              </a:ext>
            </a:extLst>
          </p:cNvPr>
          <p:cNvSpPr txBox="1">
            <a:spLocks/>
          </p:cNvSpPr>
          <p:nvPr/>
        </p:nvSpPr>
        <p:spPr>
          <a:xfrm>
            <a:off x="971222" y="365125"/>
            <a:ext cx="957888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dirty="0">
                <a:solidFill>
                  <a:srgbClr val="075057"/>
                </a:solidFill>
                <a:latin typeface="Exo 2 Semi Bold" panose="00000700000000000000" pitchFamily="50" charset="0"/>
              </a:rPr>
              <a:t>Veiksmų plano rodiklių faktinės vertės 2021 m.(2/2)</a:t>
            </a:r>
            <a:endParaRPr lang="en-GB" dirty="0">
              <a:solidFill>
                <a:srgbClr val="075057"/>
              </a:solidFill>
              <a:latin typeface="Exo 2 Semi Bold" panose="00000700000000000000" pitchFamily="50" charset="0"/>
            </a:endParaRPr>
          </a:p>
        </p:txBody>
      </p:sp>
      <p:graphicFrame>
        <p:nvGraphicFramePr>
          <p:cNvPr id="2" name="Table 1">
            <a:extLst>
              <a:ext uri="{FF2B5EF4-FFF2-40B4-BE49-F238E27FC236}">
                <a16:creationId xmlns:a16="http://schemas.microsoft.com/office/drawing/2014/main" id="{995DFD72-4676-EDBA-CD65-F5B9BF5EA71D}"/>
              </a:ext>
            </a:extLst>
          </p:cNvPr>
          <p:cNvGraphicFramePr>
            <a:graphicFrameLocks noGrp="1"/>
          </p:cNvGraphicFramePr>
          <p:nvPr>
            <p:extLst>
              <p:ext uri="{D42A27DB-BD31-4B8C-83A1-F6EECF244321}">
                <p14:modId xmlns:p14="http://schemas.microsoft.com/office/powerpoint/2010/main" val="2811990711"/>
              </p:ext>
            </p:extLst>
          </p:nvPr>
        </p:nvGraphicFramePr>
        <p:xfrm>
          <a:off x="275166" y="1896533"/>
          <a:ext cx="11641668" cy="4665128"/>
        </p:xfrm>
        <a:graphic>
          <a:graphicData uri="http://schemas.openxmlformats.org/drawingml/2006/table">
            <a:tbl>
              <a:tblPr>
                <a:tableStyleId>{5C22544A-7EE6-4342-B048-85BDC9FD1C3A}</a:tableStyleId>
              </a:tblPr>
              <a:tblGrid>
                <a:gridCol w="2163234">
                  <a:extLst>
                    <a:ext uri="{9D8B030D-6E8A-4147-A177-3AD203B41FA5}">
                      <a16:colId xmlns:a16="http://schemas.microsoft.com/office/drawing/2014/main" val="1810892023"/>
                    </a:ext>
                  </a:extLst>
                </a:gridCol>
                <a:gridCol w="7092994">
                  <a:extLst>
                    <a:ext uri="{9D8B030D-6E8A-4147-A177-3AD203B41FA5}">
                      <a16:colId xmlns:a16="http://schemas.microsoft.com/office/drawing/2014/main" val="2364069006"/>
                    </a:ext>
                  </a:extLst>
                </a:gridCol>
                <a:gridCol w="1267078">
                  <a:extLst>
                    <a:ext uri="{9D8B030D-6E8A-4147-A177-3AD203B41FA5}">
                      <a16:colId xmlns:a16="http://schemas.microsoft.com/office/drawing/2014/main" val="919801344"/>
                    </a:ext>
                  </a:extLst>
                </a:gridCol>
                <a:gridCol w="1118362">
                  <a:extLst>
                    <a:ext uri="{9D8B030D-6E8A-4147-A177-3AD203B41FA5}">
                      <a16:colId xmlns:a16="http://schemas.microsoft.com/office/drawing/2014/main" val="162386331"/>
                    </a:ext>
                  </a:extLst>
                </a:gridCol>
              </a:tblGrid>
              <a:tr h="268430">
                <a:tc>
                  <a:txBody>
                    <a:bodyPr/>
                    <a:lstStyle/>
                    <a:p>
                      <a:pPr algn="ctr" fontAlgn="ctr"/>
                      <a:r>
                        <a:rPr lang="en-GB" sz="1100" b="1" u="none" strike="noStrike" dirty="0">
                          <a:effectLst/>
                        </a:rPr>
                        <a:t>4. </a:t>
                      </a:r>
                      <a:r>
                        <a:rPr lang="en-GB" sz="1100" b="1" u="none" strike="noStrike" dirty="0" err="1">
                          <a:effectLst/>
                        </a:rPr>
                        <a:t>Produktai</a:t>
                      </a:r>
                      <a:r>
                        <a:rPr lang="en-GB" sz="1100" b="1" u="none" strike="noStrike" dirty="0">
                          <a:effectLst/>
                        </a:rPr>
                        <a:t> </a:t>
                      </a:r>
                      <a:r>
                        <a:rPr lang="en-GB" sz="1100" b="1" u="none" strike="noStrike" dirty="0" err="1">
                          <a:effectLst/>
                        </a:rPr>
                        <a:t>ir</a:t>
                      </a:r>
                      <a:r>
                        <a:rPr lang="en-GB" sz="1100" b="1" u="none" strike="noStrike" dirty="0">
                          <a:effectLst/>
                        </a:rPr>
                        <a:t> </a:t>
                      </a:r>
                      <a:r>
                        <a:rPr lang="en-GB" sz="1100" b="1" u="none" strike="noStrike" dirty="0" err="1">
                          <a:effectLst/>
                        </a:rPr>
                        <a:t>paslaugos</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tc>
                  <a:txBody>
                    <a:bodyPr/>
                    <a:lstStyle/>
                    <a:p>
                      <a:pPr algn="ctr" fontAlgn="ctr"/>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61328527"/>
                  </a:ext>
                </a:extLst>
              </a:tr>
              <a:tr h="268430">
                <a:tc>
                  <a:txBody>
                    <a:bodyPr/>
                    <a:lstStyle/>
                    <a:p>
                      <a:pPr algn="ctr" fontAlgn="ctr"/>
                      <a:r>
                        <a:rPr lang="en-GB" sz="1100" b="1"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a:effectLst/>
                        </a:rPr>
                        <a:t>4.1. Lietuvos subjektų pateiktų patentų paraiškų ir išduotų (gautų) patentų skaičius</a:t>
                      </a:r>
                      <a:endParaRPr lang="lt-LT"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30</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18</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21764852"/>
                  </a:ext>
                </a:extLst>
              </a:tr>
              <a:tr h="268430">
                <a:tc>
                  <a:txBody>
                    <a:bodyPr/>
                    <a:lstStyle/>
                    <a:p>
                      <a:pPr algn="ctr" fontAlgn="ctr"/>
                      <a:r>
                        <a:rPr lang="en-GB" sz="1100" b="1"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dirty="0">
                          <a:effectLst/>
                        </a:rPr>
                        <a:t>4.2. Energetikos </a:t>
                      </a:r>
                      <a:r>
                        <a:rPr lang="lt-LT" sz="1100" u="none" strike="noStrike" dirty="0" err="1">
                          <a:effectLst/>
                        </a:rPr>
                        <a:t>startuolių</a:t>
                      </a:r>
                      <a:r>
                        <a:rPr lang="lt-LT" sz="1100" u="none" strike="noStrike" dirty="0">
                          <a:effectLst/>
                        </a:rPr>
                        <a:t> skaičius, vnt.</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70</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69</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598382716"/>
                  </a:ext>
                </a:extLst>
              </a:tr>
              <a:tr h="268430">
                <a:tc>
                  <a:txBody>
                    <a:bodyPr/>
                    <a:lstStyle/>
                    <a:p>
                      <a:pPr algn="ctr" fontAlgn="ctr"/>
                      <a:r>
                        <a:rPr lang="en-GB" sz="1100" b="1" u="none" strike="noStrike" dirty="0">
                          <a:effectLst/>
                        </a:rPr>
                        <a:t>5. </a:t>
                      </a:r>
                      <a:r>
                        <a:rPr lang="en-GB" sz="1100" b="1" u="none" strike="noStrike" dirty="0" err="1">
                          <a:effectLst/>
                        </a:rPr>
                        <a:t>Mokslas</a:t>
                      </a:r>
                      <a:r>
                        <a:rPr lang="en-GB" sz="1100" b="1" u="none" strike="noStrike" dirty="0">
                          <a:effectLst/>
                        </a:rPr>
                        <a:t> </a:t>
                      </a:r>
                      <a:r>
                        <a:rPr lang="en-GB" sz="1100" b="1" u="none" strike="noStrike" dirty="0" err="1">
                          <a:effectLst/>
                        </a:rPr>
                        <a:t>ir</a:t>
                      </a:r>
                      <a:r>
                        <a:rPr lang="en-GB" sz="1100" b="1" u="none" strike="noStrike" dirty="0">
                          <a:effectLst/>
                        </a:rPr>
                        <a:t> </a:t>
                      </a:r>
                      <a:r>
                        <a:rPr lang="en-GB" sz="1100" b="1" u="none" strike="noStrike" dirty="0" err="1">
                          <a:effectLst/>
                        </a:rPr>
                        <a:t>technologijos</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 </a:t>
                      </a:r>
                      <a:endParaRPr lang="en-GB" sz="1100" b="0" i="0" u="none" strike="noStrike">
                        <a:solidFill>
                          <a:srgbClr val="FF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523287252"/>
                  </a:ext>
                </a:extLst>
              </a:tr>
              <a:tr h="370248">
                <a:tc>
                  <a:txBody>
                    <a:bodyPr/>
                    <a:lstStyle/>
                    <a:p>
                      <a:pPr algn="ctr" fontAlgn="ctr"/>
                      <a:r>
                        <a:rPr lang="en-GB" sz="1100" b="1"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dirty="0">
                          <a:effectLst/>
                        </a:rPr>
                        <a:t>5.1. Fundamentinių ir (arba) taikomųjų mokslinių tyrimų biudžetas. Dalyvavimo tarptautinėse mokslo tyrimų infrastruktūrose patiriamos išlaidos [bendrosios, energetika neišskirta]</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75</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3.56</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197219845"/>
                  </a:ext>
                </a:extLst>
              </a:tr>
              <a:tr h="268430">
                <a:tc>
                  <a:txBody>
                    <a:bodyPr/>
                    <a:lstStyle/>
                    <a:p>
                      <a:pPr algn="ctr" fontAlgn="ctr"/>
                      <a:r>
                        <a:rPr lang="en-GB" sz="1100" b="1"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lt-LT" sz="1100" u="none" strike="noStrike" dirty="0">
                          <a:effectLst/>
                        </a:rPr>
                        <a:t>5.2. Mokslo publikacijų (mokslo straipsniai, monografijos, mokslo studijos, mokslo darbai ir t. t.) skaičius, STEM srityje</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20</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41</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91981999"/>
                  </a:ext>
                </a:extLst>
              </a:tr>
              <a:tr h="268430">
                <a:tc>
                  <a:txBody>
                    <a:bodyPr/>
                    <a:lstStyle/>
                    <a:p>
                      <a:pPr algn="ctr" fontAlgn="ctr"/>
                      <a:r>
                        <a:rPr lang="en-GB" sz="1100" b="1"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en-GB" sz="1100" u="none" strike="noStrike" dirty="0">
                          <a:effectLst/>
                        </a:rPr>
                        <a:t>5.3. </a:t>
                      </a:r>
                      <a:r>
                        <a:rPr lang="en-GB" sz="1100" u="none" strike="noStrike" dirty="0" err="1">
                          <a:effectLst/>
                        </a:rPr>
                        <a:t>Finansavimo</a:t>
                      </a:r>
                      <a:r>
                        <a:rPr lang="en-GB" sz="1100" u="none" strike="noStrike" dirty="0">
                          <a:effectLst/>
                        </a:rPr>
                        <a:t> MTEP </a:t>
                      </a:r>
                      <a:r>
                        <a:rPr lang="en-GB" sz="1100" u="none" strike="noStrike" dirty="0" err="1">
                          <a:effectLst/>
                        </a:rPr>
                        <a:t>švarios</a:t>
                      </a:r>
                      <a:r>
                        <a:rPr lang="en-GB" sz="1100" u="none" strike="noStrike" dirty="0">
                          <a:effectLst/>
                        </a:rPr>
                        <a:t> </a:t>
                      </a:r>
                      <a:r>
                        <a:rPr lang="en-GB" sz="1100" u="none" strike="noStrike" dirty="0" err="1">
                          <a:effectLst/>
                        </a:rPr>
                        <a:t>energetikos</a:t>
                      </a:r>
                      <a:r>
                        <a:rPr lang="en-GB" sz="1100" u="none" strike="noStrike" dirty="0">
                          <a:effectLst/>
                        </a:rPr>
                        <a:t> </a:t>
                      </a:r>
                      <a:r>
                        <a:rPr lang="en-GB" sz="1100" u="none" strike="noStrike" dirty="0" err="1">
                          <a:effectLst/>
                        </a:rPr>
                        <a:t>srityje</a:t>
                      </a:r>
                      <a:r>
                        <a:rPr lang="en-GB" sz="1100" u="none" strike="noStrike" dirty="0">
                          <a:effectLst/>
                        </a:rPr>
                        <a:t> </a:t>
                      </a:r>
                      <a:r>
                        <a:rPr lang="en-GB" sz="1100" u="none" strike="noStrike" dirty="0" err="1">
                          <a:effectLst/>
                        </a:rPr>
                        <a:t>dalis</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5</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29.5</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58694054"/>
                  </a:ext>
                </a:extLst>
              </a:tr>
              <a:tr h="268430">
                <a:tc>
                  <a:txBody>
                    <a:bodyPr/>
                    <a:lstStyle/>
                    <a:p>
                      <a:pPr algn="ctr" fontAlgn="ctr"/>
                      <a:r>
                        <a:rPr lang="lt-LT" sz="1100" b="1" u="none" strike="noStrike" dirty="0">
                          <a:effectLst/>
                        </a:rPr>
                        <a:t>6. Reguliacinė aplinka</a:t>
                      </a:r>
                      <a:endParaRPr lang="lt-LT"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72405395"/>
                  </a:ext>
                </a:extLst>
              </a:tr>
              <a:tr h="268430">
                <a:tc>
                  <a:txBody>
                    <a:bodyPr/>
                    <a:lstStyle/>
                    <a:p>
                      <a:pPr algn="ctr" fontAlgn="ctr"/>
                      <a:r>
                        <a:rPr lang="en-GB" sz="1100" b="1"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b"/>
                      <a:r>
                        <a:rPr lang="lt-LT" sz="1100" u="none" strike="noStrike">
                          <a:effectLst/>
                        </a:rPr>
                        <a:t>6.1. Investicijų grąžos dalis skiriama inovacijoms</a:t>
                      </a:r>
                      <a:endParaRPr lang="lt-LT" sz="1100" b="0" i="0" u="none" strike="noStrike">
                        <a:solidFill>
                          <a:srgbClr val="000000"/>
                        </a:solidFill>
                        <a:effectLst/>
                        <a:latin typeface="Calibri" panose="020F0502020204030204" pitchFamily="34" charset="0"/>
                      </a:endParaRPr>
                    </a:p>
                  </a:txBody>
                  <a:tcPr marL="0" marR="0" marT="0" marB="0" anchor="b"/>
                </a:tc>
                <a:tc>
                  <a:txBody>
                    <a:bodyPr/>
                    <a:lstStyle/>
                    <a:p>
                      <a:pPr algn="ctr" fontAlgn="ctr"/>
                      <a:r>
                        <a:rPr lang="en-GB" sz="1100" u="none" strike="noStrike">
                          <a:effectLst/>
                        </a:rPr>
                        <a:t>75</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7773467"/>
                  </a:ext>
                </a:extLst>
              </a:tr>
              <a:tr h="268430">
                <a:tc>
                  <a:txBody>
                    <a:bodyPr/>
                    <a:lstStyle/>
                    <a:p>
                      <a:pPr algn="ctr" fontAlgn="ctr"/>
                      <a:r>
                        <a:rPr lang="en-GB" sz="1100" b="1" u="none" strike="noStrike">
                          <a:effectLst/>
                        </a:rPr>
                        <a:t> </a:t>
                      </a:r>
                      <a:endParaRPr lang="en-GB" sz="1100" b="1" i="0" u="none" strike="noStrike">
                        <a:solidFill>
                          <a:srgbClr val="000000"/>
                        </a:solidFill>
                        <a:effectLst/>
                        <a:latin typeface="Calibri" panose="020F0502020204030204" pitchFamily="34" charset="0"/>
                      </a:endParaRPr>
                    </a:p>
                  </a:txBody>
                  <a:tcPr marL="0" marR="0" marT="0" marB="0" anchor="ctr"/>
                </a:tc>
                <a:tc>
                  <a:txBody>
                    <a:bodyPr/>
                    <a:lstStyle/>
                    <a:p>
                      <a:pPr algn="l" fontAlgn="b"/>
                      <a:r>
                        <a:rPr lang="en-GB" sz="1100" u="none" strike="noStrike" dirty="0">
                          <a:effectLst/>
                        </a:rPr>
                        <a:t>6.2. CO2 </a:t>
                      </a:r>
                      <a:r>
                        <a:rPr lang="en-GB" sz="1100" u="none" strike="noStrike" dirty="0" err="1">
                          <a:effectLst/>
                        </a:rPr>
                        <a:t>mokesčiai</a:t>
                      </a:r>
                      <a:r>
                        <a:rPr lang="en-GB" sz="1100" u="none" strike="noStrike" dirty="0">
                          <a:effectLst/>
                        </a:rPr>
                        <a:t> (</a:t>
                      </a:r>
                      <a:r>
                        <a:rPr lang="en-GB" sz="1100" u="none" strike="noStrike" dirty="0" err="1">
                          <a:effectLst/>
                        </a:rPr>
                        <a:t>įskaitant</a:t>
                      </a:r>
                      <a:r>
                        <a:rPr lang="en-GB" sz="1100" u="none" strike="noStrike" dirty="0">
                          <a:effectLst/>
                        </a:rPr>
                        <a:t> </a:t>
                      </a:r>
                      <a:r>
                        <a:rPr lang="en-GB" sz="1100" u="none" strike="noStrike" dirty="0" err="1">
                          <a:effectLst/>
                        </a:rPr>
                        <a:t>subsidijas</a:t>
                      </a:r>
                      <a:r>
                        <a:rPr lang="en-GB" sz="1100" u="none" strike="noStrike" dirty="0">
                          <a:effectLst/>
                        </a:rPr>
                        <a:t> </a:t>
                      </a:r>
                      <a:r>
                        <a:rPr lang="en-GB" sz="1100" u="none" strike="noStrike" dirty="0" err="1">
                          <a:effectLst/>
                        </a:rPr>
                        <a:t>iškastiniam</a:t>
                      </a:r>
                      <a:r>
                        <a:rPr lang="en-GB" sz="1100" u="none" strike="noStrike" dirty="0">
                          <a:effectLst/>
                        </a:rPr>
                        <a:t> </a:t>
                      </a:r>
                      <a:r>
                        <a:rPr lang="en-GB" sz="1100" u="none" strike="noStrike" dirty="0" err="1">
                          <a:effectLst/>
                        </a:rPr>
                        <a:t>kurui</a:t>
                      </a:r>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GB" sz="1100" u="none" strike="noStrike">
                          <a:effectLst/>
                        </a:rPr>
                        <a:t>20</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18754820"/>
                  </a:ext>
                </a:extLst>
              </a:tr>
              <a:tr h="268430">
                <a:tc>
                  <a:txBody>
                    <a:bodyPr/>
                    <a:lstStyle/>
                    <a:p>
                      <a:pPr algn="ctr" fontAlgn="ctr"/>
                      <a:r>
                        <a:rPr lang="en-GB" sz="1100" b="1"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en-GB" sz="1100" u="none" strike="noStrike" dirty="0">
                          <a:effectLst/>
                        </a:rPr>
                        <a:t>6.3 Kuro </a:t>
                      </a:r>
                      <a:r>
                        <a:rPr lang="en-GB" sz="1100" u="none" strike="noStrike" dirty="0" err="1">
                          <a:effectLst/>
                        </a:rPr>
                        <a:t>mokesčiai</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5</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16465549"/>
                  </a:ext>
                </a:extLst>
              </a:tr>
              <a:tr h="268430">
                <a:tc>
                  <a:txBody>
                    <a:bodyPr/>
                    <a:lstStyle/>
                    <a:p>
                      <a:pPr algn="ctr" fontAlgn="ctr"/>
                      <a:r>
                        <a:rPr lang="en-GB" sz="1100" b="1" u="none" strike="noStrike" dirty="0">
                          <a:effectLst/>
                        </a:rPr>
                        <a:t>7. </a:t>
                      </a:r>
                      <a:r>
                        <a:rPr lang="en-GB" sz="1100" b="1" u="none" strike="noStrike" dirty="0" err="1">
                          <a:effectLst/>
                        </a:rPr>
                        <a:t>Vartotojai</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15066961"/>
                  </a:ext>
                </a:extLst>
              </a:tr>
              <a:tr h="268430">
                <a:tc>
                  <a:txBody>
                    <a:bodyPr/>
                    <a:lstStyle/>
                    <a:p>
                      <a:pPr algn="ctr" fontAlgn="ctr"/>
                      <a:r>
                        <a:rPr lang="en-GB" sz="1100" b="1"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lt-LT" sz="1100" u="none" strike="noStrike" dirty="0">
                          <a:effectLst/>
                        </a:rPr>
                        <a:t>7.1. Vartotojų, dalyvaujančių telkėjų priemonėse, skaičius</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100</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412809350"/>
                  </a:ext>
                </a:extLst>
              </a:tr>
              <a:tr h="268430">
                <a:tc>
                  <a:txBody>
                    <a:bodyPr/>
                    <a:lstStyle/>
                    <a:p>
                      <a:pPr algn="ctr" fontAlgn="ctr"/>
                      <a:r>
                        <a:rPr lang="lt-LT" sz="1100" b="1" u="none" strike="noStrike" dirty="0">
                          <a:effectLst/>
                        </a:rPr>
                        <a:t>8. Komunikacija ir inovacijų kultūra</a:t>
                      </a:r>
                      <a:endParaRPr lang="lt-LT"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09872013"/>
                  </a:ext>
                </a:extLst>
              </a:tr>
              <a:tr h="268430">
                <a:tc>
                  <a:txBody>
                    <a:bodyPr/>
                    <a:lstStyle/>
                    <a:p>
                      <a:pPr algn="ctr" fontAlgn="ctr"/>
                      <a:r>
                        <a:rPr lang="en-GB" sz="1100" b="1"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lt-LT" sz="1100" u="none" strike="noStrike" dirty="0">
                          <a:effectLst/>
                        </a:rPr>
                        <a:t>8.1. Vartotojų apklausos rezultatai - sutiktų už "žaliąją" energiją mokėti daugiau</a:t>
                      </a:r>
                      <a:endParaRPr lang="lt-LT"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dirty="0">
                          <a:effectLst/>
                        </a:rPr>
                        <a:t>55</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48</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624030386"/>
                  </a:ext>
                </a:extLst>
              </a:tr>
              <a:tr h="268430">
                <a:tc>
                  <a:txBody>
                    <a:bodyPr/>
                    <a:lstStyle/>
                    <a:p>
                      <a:pPr algn="ctr" fontAlgn="ctr"/>
                      <a:r>
                        <a:rPr lang="en-GB" sz="1100" b="1"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lt-LT" sz="1100" u="none" strike="noStrike">
                          <a:effectLst/>
                        </a:rPr>
                        <a:t>8.2. Vartotojų apklausos rezultatai - palaiko idėją didinti investicijas į energetikos inovacijas</a:t>
                      </a:r>
                      <a:endParaRPr lang="lt-LT"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dirty="0">
                          <a:effectLst/>
                        </a:rPr>
                        <a:t>30</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a:effectLst/>
                        </a:rPr>
                        <a:t>79</a:t>
                      </a:r>
                      <a:endParaRPr lang="en-GB"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218975374"/>
                  </a:ext>
                </a:extLst>
              </a:tr>
              <a:tr h="268430">
                <a:tc>
                  <a:txBody>
                    <a:bodyPr/>
                    <a:lstStyle/>
                    <a:p>
                      <a:pPr algn="ctr" fontAlgn="ctr"/>
                      <a:r>
                        <a:rPr lang="en-GB" sz="1100" b="1" u="none" strike="noStrike" dirty="0">
                          <a:effectLst/>
                        </a:rPr>
                        <a:t> </a:t>
                      </a:r>
                      <a:endParaRPr lang="en-GB"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a:effectLst/>
                        </a:rPr>
                        <a:t>8.3. Tarptautinis bendradarbiavimas MTEP švarios energetikos srityje</a:t>
                      </a:r>
                      <a:endParaRPr lang="en-GB"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GB" sz="1100" u="none" strike="noStrike" dirty="0">
                          <a:effectLst/>
                        </a:rPr>
                        <a:t>15</a:t>
                      </a:r>
                      <a:endParaRPr lang="en-GB"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100" u="none" strike="noStrike" dirty="0">
                          <a:effectLst/>
                        </a:rPr>
                        <a:t>7</a:t>
                      </a:r>
                      <a:endParaRPr lang="en-GB"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95554021"/>
                  </a:ext>
                </a:extLst>
              </a:tr>
            </a:tbl>
          </a:graphicData>
        </a:graphic>
      </p:graphicFrame>
    </p:spTree>
    <p:extLst>
      <p:ext uri="{BB962C8B-B14F-4D97-AF65-F5344CB8AC3E}">
        <p14:creationId xmlns:p14="http://schemas.microsoft.com/office/powerpoint/2010/main" val="1544972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0F4F7"/>
        </a:solidFill>
        <a:effectLst/>
      </p:bgPr>
    </p:bg>
    <p:spTree>
      <p:nvGrpSpPr>
        <p:cNvPr id="1" name=""/>
        <p:cNvGrpSpPr/>
        <p:nvPr/>
      </p:nvGrpSpPr>
      <p:grpSpPr>
        <a:xfrm>
          <a:off x="0" y="0"/>
          <a:ext cx="0" cy="0"/>
          <a:chOff x="0" y="0"/>
          <a:chExt cx="0" cy="0"/>
        </a:xfrm>
      </p:grpSpPr>
      <p:sp>
        <p:nvSpPr>
          <p:cNvPr id="15" name="Google Shape;254;p22">
            <a:extLst>
              <a:ext uri="{FF2B5EF4-FFF2-40B4-BE49-F238E27FC236}">
                <a16:creationId xmlns:a16="http://schemas.microsoft.com/office/drawing/2014/main" id="{76F17024-3206-4DEE-AD30-FB3325053A3B}"/>
              </a:ext>
            </a:extLst>
          </p:cNvPr>
          <p:cNvSpPr/>
          <p:nvPr/>
        </p:nvSpPr>
        <p:spPr>
          <a:xfrm>
            <a:off x="974890" y="780004"/>
            <a:ext cx="3564000" cy="72000"/>
          </a:xfrm>
          <a:prstGeom prst="rect">
            <a:avLst/>
          </a:prstGeom>
          <a:solidFill>
            <a:srgbClr val="F1B7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Title 1">
            <a:extLst>
              <a:ext uri="{FF2B5EF4-FFF2-40B4-BE49-F238E27FC236}">
                <a16:creationId xmlns:a16="http://schemas.microsoft.com/office/drawing/2014/main" id="{B1C32475-10B0-4EFC-9957-6C7F06595608}"/>
              </a:ext>
            </a:extLst>
          </p:cNvPr>
          <p:cNvSpPr txBox="1">
            <a:spLocks/>
          </p:cNvSpPr>
          <p:nvPr/>
        </p:nvSpPr>
        <p:spPr>
          <a:xfrm>
            <a:off x="971222" y="97707"/>
            <a:ext cx="9578884" cy="7594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dirty="0">
                <a:solidFill>
                  <a:srgbClr val="075057"/>
                </a:solidFill>
                <a:latin typeface="Exo 2 Semi Bold" panose="00000700000000000000" pitchFamily="50" charset="0"/>
              </a:rPr>
              <a:t>Indekso apskaičiavimas</a:t>
            </a:r>
            <a:endParaRPr lang="en-GB" dirty="0">
              <a:solidFill>
                <a:srgbClr val="075057"/>
              </a:solidFill>
              <a:latin typeface="Exo 2 Semi Bold" panose="00000700000000000000" pitchFamily="50" charset="0"/>
            </a:endParaRPr>
          </a:p>
        </p:txBody>
      </p:sp>
      <p:sp>
        <p:nvSpPr>
          <p:cNvPr id="23" name="Stačiakampis: suapvalinti kampai 3">
            <a:extLst>
              <a:ext uri="{FF2B5EF4-FFF2-40B4-BE49-F238E27FC236}">
                <a16:creationId xmlns:a16="http://schemas.microsoft.com/office/drawing/2014/main" id="{81D4F2F3-4C1A-4A8F-A0AB-EA7C6B94E28E}"/>
              </a:ext>
            </a:extLst>
          </p:cNvPr>
          <p:cNvSpPr/>
          <p:nvPr/>
        </p:nvSpPr>
        <p:spPr>
          <a:xfrm>
            <a:off x="179161" y="4451020"/>
            <a:ext cx="1168463" cy="978999"/>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Įvertis</a:t>
            </a:r>
            <a:endParaRPr lang="lt-LT" dirty="0">
              <a:solidFill>
                <a:schemeClr val="tx1"/>
              </a:solidFill>
            </a:endParaRPr>
          </a:p>
        </p:txBody>
      </p:sp>
      <p:sp>
        <p:nvSpPr>
          <p:cNvPr id="24" name="TextBox 23">
            <a:extLst>
              <a:ext uri="{FF2B5EF4-FFF2-40B4-BE49-F238E27FC236}">
                <a16:creationId xmlns:a16="http://schemas.microsoft.com/office/drawing/2014/main" id="{FE68C8A3-3CB5-4865-87D0-DE1EAF15916D}"/>
              </a:ext>
            </a:extLst>
          </p:cNvPr>
          <p:cNvSpPr txBox="1"/>
          <p:nvPr/>
        </p:nvSpPr>
        <p:spPr>
          <a:xfrm flipH="1">
            <a:off x="1311772" y="4646603"/>
            <a:ext cx="290691" cy="584775"/>
          </a:xfrm>
          <a:prstGeom prst="rect">
            <a:avLst/>
          </a:prstGeom>
          <a:noFill/>
          <a:ln w="38100">
            <a:noFill/>
          </a:ln>
        </p:spPr>
        <p:txBody>
          <a:bodyPr wrap="square" rtlCol="0">
            <a:spAutoFit/>
          </a:bodyPr>
          <a:lstStyle/>
          <a:p>
            <a:r>
              <a:rPr lang="en-US" sz="3200" b="1" dirty="0"/>
              <a:t>=</a:t>
            </a:r>
            <a:endParaRPr lang="lt-LT" sz="3200" b="1" dirty="0"/>
          </a:p>
        </p:txBody>
      </p:sp>
      <p:cxnSp>
        <p:nvCxnSpPr>
          <p:cNvPr id="25" name="Tiesioji jungtis 5">
            <a:extLst>
              <a:ext uri="{FF2B5EF4-FFF2-40B4-BE49-F238E27FC236}">
                <a16:creationId xmlns:a16="http://schemas.microsoft.com/office/drawing/2014/main" id="{DA75861F-6875-4545-ABE2-EA1E99415A45}"/>
              </a:ext>
            </a:extLst>
          </p:cNvPr>
          <p:cNvCxnSpPr>
            <a:cxnSpLocks/>
          </p:cNvCxnSpPr>
          <p:nvPr/>
        </p:nvCxnSpPr>
        <p:spPr>
          <a:xfrm>
            <a:off x="1695247" y="4940941"/>
            <a:ext cx="1202662"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Stačiakampis: suapvalinti kampai 7">
            <a:extLst>
              <a:ext uri="{FF2B5EF4-FFF2-40B4-BE49-F238E27FC236}">
                <a16:creationId xmlns:a16="http://schemas.microsoft.com/office/drawing/2014/main" id="{A2936EB6-822B-4DD7-956F-923105E5F6B7}"/>
              </a:ext>
            </a:extLst>
          </p:cNvPr>
          <p:cNvSpPr/>
          <p:nvPr/>
        </p:nvSpPr>
        <p:spPr>
          <a:xfrm>
            <a:off x="1744420" y="3795955"/>
            <a:ext cx="1168463" cy="978999"/>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Faktinė vertė</a:t>
            </a:r>
            <a:endParaRPr lang="lt-LT" dirty="0">
              <a:solidFill>
                <a:schemeClr val="tx1"/>
              </a:solidFill>
            </a:endParaRPr>
          </a:p>
        </p:txBody>
      </p:sp>
      <p:sp>
        <p:nvSpPr>
          <p:cNvPr id="27" name="Stačiakampis: suapvalinti kampai 8">
            <a:extLst>
              <a:ext uri="{FF2B5EF4-FFF2-40B4-BE49-F238E27FC236}">
                <a16:creationId xmlns:a16="http://schemas.microsoft.com/office/drawing/2014/main" id="{3C847CBD-EA8A-437B-B581-1E72901A1548}"/>
              </a:ext>
            </a:extLst>
          </p:cNvPr>
          <p:cNvSpPr/>
          <p:nvPr/>
        </p:nvSpPr>
        <p:spPr>
          <a:xfrm>
            <a:off x="1737886" y="5106929"/>
            <a:ext cx="1168463" cy="978999"/>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b="1" dirty="0" err="1">
                <a:solidFill>
                  <a:schemeClr val="tx1"/>
                </a:solidFill>
                <a:effectLst/>
                <a:latin typeface="Calibri" panose="020F0502020204030204" pitchFamily="34" charset="0"/>
                <a:ea typeface="Calibri" panose="020F0502020204030204" pitchFamily="34" charset="0"/>
                <a:cs typeface="Arial" panose="020B0604020202020204" pitchFamily="34" charset="0"/>
              </a:rPr>
              <a:t>Ataskai-tinė</a:t>
            </a:r>
            <a:r>
              <a:rPr lang="lt-LT"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 vertė</a:t>
            </a:r>
            <a:endParaRPr lang="lt-LT" dirty="0">
              <a:solidFill>
                <a:schemeClr val="tx1"/>
              </a:solidFill>
            </a:endParaRPr>
          </a:p>
        </p:txBody>
      </p:sp>
      <p:sp>
        <p:nvSpPr>
          <p:cNvPr id="28" name="Stačiakampis: suapvalinti kampai 7">
            <a:extLst>
              <a:ext uri="{FF2B5EF4-FFF2-40B4-BE49-F238E27FC236}">
                <a16:creationId xmlns:a16="http://schemas.microsoft.com/office/drawing/2014/main" id="{06B79CAE-FF47-42E3-881A-97EF1807CFFE}"/>
              </a:ext>
            </a:extLst>
          </p:cNvPr>
          <p:cNvSpPr/>
          <p:nvPr/>
        </p:nvSpPr>
        <p:spPr>
          <a:xfrm>
            <a:off x="419168" y="2033210"/>
            <a:ext cx="904857" cy="718543"/>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4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Faktinė vertė</a:t>
            </a:r>
            <a:endParaRPr lang="lt-LT" sz="1400" dirty="0">
              <a:solidFill>
                <a:schemeClr val="tx1"/>
              </a:solidFill>
            </a:endParaRPr>
          </a:p>
        </p:txBody>
      </p:sp>
      <p:sp>
        <p:nvSpPr>
          <p:cNvPr id="29" name="Stačiakampis: suapvalinti kampai 8">
            <a:extLst>
              <a:ext uri="{FF2B5EF4-FFF2-40B4-BE49-F238E27FC236}">
                <a16:creationId xmlns:a16="http://schemas.microsoft.com/office/drawing/2014/main" id="{10ECAFB8-1E08-408A-BCAF-9ACE485BD280}"/>
              </a:ext>
            </a:extLst>
          </p:cNvPr>
          <p:cNvSpPr/>
          <p:nvPr/>
        </p:nvSpPr>
        <p:spPr>
          <a:xfrm>
            <a:off x="1564860" y="2033210"/>
            <a:ext cx="904857" cy="718543"/>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400" b="1" dirty="0" err="1">
                <a:solidFill>
                  <a:schemeClr val="tx1"/>
                </a:solidFill>
                <a:effectLst/>
                <a:latin typeface="Calibri" panose="020F0502020204030204" pitchFamily="34" charset="0"/>
                <a:ea typeface="Calibri" panose="020F0502020204030204" pitchFamily="34" charset="0"/>
                <a:cs typeface="Arial" panose="020B0604020202020204" pitchFamily="34" charset="0"/>
              </a:rPr>
              <a:t>Ataskai-tinė</a:t>
            </a:r>
            <a:r>
              <a:rPr lang="lt-LT" sz="14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 vertė</a:t>
            </a:r>
            <a:endParaRPr lang="lt-LT" sz="1400" dirty="0">
              <a:solidFill>
                <a:schemeClr val="tx1"/>
              </a:solidFill>
            </a:endParaRPr>
          </a:p>
        </p:txBody>
      </p:sp>
      <p:sp>
        <p:nvSpPr>
          <p:cNvPr id="3" name="Arrow: Down 2">
            <a:extLst>
              <a:ext uri="{FF2B5EF4-FFF2-40B4-BE49-F238E27FC236}">
                <a16:creationId xmlns:a16="http://schemas.microsoft.com/office/drawing/2014/main" id="{EE6AAAA6-120F-4BB8-8948-9D1C7807CFB7}"/>
              </a:ext>
            </a:extLst>
          </p:cNvPr>
          <p:cNvSpPr/>
          <p:nvPr/>
        </p:nvSpPr>
        <p:spPr>
          <a:xfrm>
            <a:off x="1324025" y="2862589"/>
            <a:ext cx="213621" cy="280667"/>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400"/>
          </a:p>
        </p:txBody>
      </p:sp>
      <p:sp>
        <p:nvSpPr>
          <p:cNvPr id="30" name="Google Shape;254;p22">
            <a:extLst>
              <a:ext uri="{FF2B5EF4-FFF2-40B4-BE49-F238E27FC236}">
                <a16:creationId xmlns:a16="http://schemas.microsoft.com/office/drawing/2014/main" id="{5C3AD885-E9A0-444D-B10C-24729843CCDF}"/>
              </a:ext>
            </a:extLst>
          </p:cNvPr>
          <p:cNvSpPr/>
          <p:nvPr/>
        </p:nvSpPr>
        <p:spPr>
          <a:xfrm rot="5400000">
            <a:off x="868424" y="4236932"/>
            <a:ext cx="4392000" cy="72000"/>
          </a:xfrm>
          <a:prstGeom prst="rect">
            <a:avLst/>
          </a:prstGeom>
          <a:solidFill>
            <a:srgbClr val="0750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54;p22">
            <a:extLst>
              <a:ext uri="{FF2B5EF4-FFF2-40B4-BE49-F238E27FC236}">
                <a16:creationId xmlns:a16="http://schemas.microsoft.com/office/drawing/2014/main" id="{C11C1FC8-5E4D-4AAC-93E0-D094CE64BB60}"/>
              </a:ext>
            </a:extLst>
          </p:cNvPr>
          <p:cNvSpPr/>
          <p:nvPr/>
        </p:nvSpPr>
        <p:spPr>
          <a:xfrm rot="5400000">
            <a:off x="2915620" y="4193210"/>
            <a:ext cx="4392000" cy="72000"/>
          </a:xfrm>
          <a:prstGeom prst="rect">
            <a:avLst/>
          </a:prstGeom>
          <a:solidFill>
            <a:srgbClr val="0750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TextBox 3">
            <a:extLst>
              <a:ext uri="{FF2B5EF4-FFF2-40B4-BE49-F238E27FC236}">
                <a16:creationId xmlns:a16="http://schemas.microsoft.com/office/drawing/2014/main" id="{3957CB48-B7C6-45AF-9AFF-D6823256AE40}"/>
              </a:ext>
            </a:extLst>
          </p:cNvPr>
          <p:cNvSpPr txBox="1"/>
          <p:nvPr/>
        </p:nvSpPr>
        <p:spPr>
          <a:xfrm>
            <a:off x="669454" y="1259731"/>
            <a:ext cx="1522762" cy="400110"/>
          </a:xfrm>
          <a:prstGeom prst="rect">
            <a:avLst/>
          </a:prstGeom>
          <a:noFill/>
        </p:spPr>
        <p:txBody>
          <a:bodyPr wrap="square" rtlCol="0">
            <a:spAutoFit/>
          </a:bodyPr>
          <a:lstStyle/>
          <a:p>
            <a:pPr algn="ctr"/>
            <a:r>
              <a:rPr lang="lt-LT" sz="2000" b="1" dirty="0"/>
              <a:t>Rodikliai</a:t>
            </a:r>
          </a:p>
        </p:txBody>
      </p:sp>
      <p:sp>
        <p:nvSpPr>
          <p:cNvPr id="33" name="TextBox 32">
            <a:extLst>
              <a:ext uri="{FF2B5EF4-FFF2-40B4-BE49-F238E27FC236}">
                <a16:creationId xmlns:a16="http://schemas.microsoft.com/office/drawing/2014/main" id="{BD2D24B3-8F91-4B00-A339-AF477940AB34}"/>
              </a:ext>
            </a:extLst>
          </p:cNvPr>
          <p:cNvSpPr txBox="1"/>
          <p:nvPr/>
        </p:nvSpPr>
        <p:spPr>
          <a:xfrm>
            <a:off x="2972713" y="1103732"/>
            <a:ext cx="2174907" cy="707886"/>
          </a:xfrm>
          <a:prstGeom prst="rect">
            <a:avLst/>
          </a:prstGeom>
          <a:noFill/>
        </p:spPr>
        <p:txBody>
          <a:bodyPr wrap="square" rtlCol="0">
            <a:spAutoFit/>
          </a:bodyPr>
          <a:lstStyle/>
          <a:p>
            <a:pPr algn="ctr"/>
            <a:r>
              <a:rPr lang="lt-LT" sz="2000" b="1" dirty="0"/>
              <a:t>Veiksmų plano</a:t>
            </a:r>
          </a:p>
          <a:p>
            <a:pPr algn="ctr"/>
            <a:r>
              <a:rPr lang="lt-LT" sz="2000" b="1" dirty="0"/>
              <a:t>dalies koeficientai</a:t>
            </a:r>
          </a:p>
        </p:txBody>
      </p:sp>
      <p:sp>
        <p:nvSpPr>
          <p:cNvPr id="37" name="Stačiakampis: suapvalinti kampai 6">
            <a:extLst>
              <a:ext uri="{FF2B5EF4-FFF2-40B4-BE49-F238E27FC236}">
                <a16:creationId xmlns:a16="http://schemas.microsoft.com/office/drawing/2014/main" id="{5D2DF625-2A2A-4F25-A595-742BC8686EBB}"/>
              </a:ext>
            </a:extLst>
          </p:cNvPr>
          <p:cNvSpPr/>
          <p:nvPr/>
        </p:nvSpPr>
        <p:spPr>
          <a:xfrm>
            <a:off x="3530798" y="2445411"/>
            <a:ext cx="1109714" cy="617495"/>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Vertinimo</a:t>
            </a:r>
            <a:r>
              <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lt-LT"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dalis</a:t>
            </a:r>
            <a:endParaRPr lang="lt-LT" sz="1600" dirty="0">
              <a:solidFill>
                <a:schemeClr val="tx1"/>
              </a:solidFill>
            </a:endParaRPr>
          </a:p>
        </p:txBody>
      </p:sp>
      <p:sp>
        <p:nvSpPr>
          <p:cNvPr id="38" name="Stačiakampis: suapvalinti kampai 7">
            <a:extLst>
              <a:ext uri="{FF2B5EF4-FFF2-40B4-BE49-F238E27FC236}">
                <a16:creationId xmlns:a16="http://schemas.microsoft.com/office/drawing/2014/main" id="{A3CAEFA6-FA25-46F0-85D0-24D310C014B0}"/>
              </a:ext>
            </a:extLst>
          </p:cNvPr>
          <p:cNvSpPr/>
          <p:nvPr/>
        </p:nvSpPr>
        <p:spPr>
          <a:xfrm>
            <a:off x="3526168" y="3592935"/>
            <a:ext cx="1109714" cy="617495"/>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Vertinimo rodikliai</a:t>
            </a:r>
            <a:endParaRPr lang="lt-LT" sz="1600" dirty="0">
              <a:solidFill>
                <a:schemeClr val="tx1"/>
              </a:solidFill>
            </a:endParaRPr>
          </a:p>
        </p:txBody>
      </p:sp>
      <p:sp>
        <p:nvSpPr>
          <p:cNvPr id="39" name="Stačiakampis: suapvalinti kampai 14">
            <a:extLst>
              <a:ext uri="{FF2B5EF4-FFF2-40B4-BE49-F238E27FC236}">
                <a16:creationId xmlns:a16="http://schemas.microsoft.com/office/drawing/2014/main" id="{2CF1108A-E446-4534-BC49-E90A133E4465}"/>
              </a:ext>
            </a:extLst>
          </p:cNvPr>
          <p:cNvSpPr/>
          <p:nvPr/>
        </p:nvSpPr>
        <p:spPr>
          <a:xfrm>
            <a:off x="3536154" y="4737635"/>
            <a:ext cx="1109714" cy="617495"/>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Įverčiai</a:t>
            </a:r>
            <a:endParaRPr lang="lt-LT" sz="1600" dirty="0">
              <a:solidFill>
                <a:schemeClr val="tx1"/>
              </a:solidFill>
            </a:endParaRPr>
          </a:p>
        </p:txBody>
      </p:sp>
      <p:sp>
        <p:nvSpPr>
          <p:cNvPr id="40" name="TextBox 39">
            <a:extLst>
              <a:ext uri="{FF2B5EF4-FFF2-40B4-BE49-F238E27FC236}">
                <a16:creationId xmlns:a16="http://schemas.microsoft.com/office/drawing/2014/main" id="{B1392C2F-15C2-4D28-949D-EAE65023DCBF}"/>
              </a:ext>
            </a:extLst>
          </p:cNvPr>
          <p:cNvSpPr txBox="1"/>
          <p:nvPr/>
        </p:nvSpPr>
        <p:spPr>
          <a:xfrm flipH="1">
            <a:off x="3917774" y="2971639"/>
            <a:ext cx="330011" cy="646331"/>
          </a:xfrm>
          <a:prstGeom prst="rect">
            <a:avLst/>
          </a:prstGeom>
          <a:noFill/>
        </p:spPr>
        <p:txBody>
          <a:bodyPr wrap="square" rtlCol="0">
            <a:spAutoFit/>
          </a:bodyPr>
          <a:lstStyle/>
          <a:p>
            <a:pPr algn="ctr"/>
            <a:r>
              <a:rPr lang="lt-LT" sz="3600" b="1" dirty="0"/>
              <a:t>x</a:t>
            </a:r>
          </a:p>
        </p:txBody>
      </p:sp>
      <p:sp>
        <p:nvSpPr>
          <p:cNvPr id="41" name="TextBox 40">
            <a:extLst>
              <a:ext uri="{FF2B5EF4-FFF2-40B4-BE49-F238E27FC236}">
                <a16:creationId xmlns:a16="http://schemas.microsoft.com/office/drawing/2014/main" id="{55A76418-5F8E-4176-8970-A5616BDED0F3}"/>
              </a:ext>
            </a:extLst>
          </p:cNvPr>
          <p:cNvSpPr txBox="1"/>
          <p:nvPr/>
        </p:nvSpPr>
        <p:spPr>
          <a:xfrm flipH="1">
            <a:off x="3914667" y="4123561"/>
            <a:ext cx="330011" cy="646331"/>
          </a:xfrm>
          <a:prstGeom prst="rect">
            <a:avLst/>
          </a:prstGeom>
          <a:noFill/>
        </p:spPr>
        <p:txBody>
          <a:bodyPr wrap="square" rtlCol="0">
            <a:spAutoFit/>
          </a:bodyPr>
          <a:lstStyle/>
          <a:p>
            <a:pPr algn="ctr"/>
            <a:r>
              <a:rPr lang="lt-LT" sz="3600" b="1" dirty="0"/>
              <a:t>x</a:t>
            </a:r>
          </a:p>
        </p:txBody>
      </p:sp>
      <p:graphicFrame>
        <p:nvGraphicFramePr>
          <p:cNvPr id="42" name="Diagram 41">
            <a:extLst>
              <a:ext uri="{FF2B5EF4-FFF2-40B4-BE49-F238E27FC236}">
                <a16:creationId xmlns:a16="http://schemas.microsoft.com/office/drawing/2014/main" id="{49ED6619-474F-40EF-B7AD-3AF104A2B056}"/>
              </a:ext>
            </a:extLst>
          </p:cNvPr>
          <p:cNvGraphicFramePr/>
          <p:nvPr>
            <p:extLst>
              <p:ext uri="{D42A27DB-BD31-4B8C-83A1-F6EECF244321}">
                <p14:modId xmlns:p14="http://schemas.microsoft.com/office/powerpoint/2010/main" val="3692914283"/>
              </p:ext>
            </p:extLst>
          </p:nvPr>
        </p:nvGraphicFramePr>
        <p:xfrm>
          <a:off x="9524919" y="139850"/>
          <a:ext cx="2528560" cy="2120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3" name="Group 42">
            <a:extLst>
              <a:ext uri="{FF2B5EF4-FFF2-40B4-BE49-F238E27FC236}">
                <a16:creationId xmlns:a16="http://schemas.microsoft.com/office/drawing/2014/main" id="{6720B3E4-5C40-46F1-AC5F-CCEE93CB24BE}"/>
              </a:ext>
            </a:extLst>
          </p:cNvPr>
          <p:cNvGrpSpPr/>
          <p:nvPr/>
        </p:nvGrpSpPr>
        <p:grpSpPr>
          <a:xfrm>
            <a:off x="7950905" y="129531"/>
            <a:ext cx="880750" cy="491078"/>
            <a:chOff x="681790" y="25711"/>
            <a:chExt cx="1435565" cy="1004849"/>
          </a:xfrm>
        </p:grpSpPr>
        <p:sp>
          <p:nvSpPr>
            <p:cNvPr id="44" name="Rectangle: Rounded Corners 43">
              <a:extLst>
                <a:ext uri="{FF2B5EF4-FFF2-40B4-BE49-F238E27FC236}">
                  <a16:creationId xmlns:a16="http://schemas.microsoft.com/office/drawing/2014/main" id="{102943ED-12E2-4F62-82EA-F32B306D1507}"/>
                </a:ext>
              </a:extLst>
            </p:cNvPr>
            <p:cNvSpPr/>
            <p:nvPr/>
          </p:nvSpPr>
          <p:spPr>
            <a:xfrm>
              <a:off x="681790" y="25711"/>
              <a:ext cx="1435565" cy="1004849"/>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Rectangle: Rounded Corners 4">
              <a:extLst>
                <a:ext uri="{FF2B5EF4-FFF2-40B4-BE49-F238E27FC236}">
                  <a16:creationId xmlns:a16="http://schemas.microsoft.com/office/drawing/2014/main" id="{2F9F5D92-EFC6-4131-9ACC-38DC02A3A730}"/>
                </a:ext>
              </a:extLst>
            </p:cNvPr>
            <p:cNvSpPr txBox="1"/>
            <p:nvPr/>
          </p:nvSpPr>
          <p:spPr>
            <a:xfrm>
              <a:off x="730852" y="74773"/>
              <a:ext cx="1337441" cy="9067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lt-LT" sz="1400" b="1" kern="1200" dirty="0"/>
                <a:t>Indeksas</a:t>
              </a:r>
            </a:p>
          </p:txBody>
        </p:sp>
      </p:grpSp>
      <p:sp>
        <p:nvSpPr>
          <p:cNvPr id="46" name="Arrow: Right 45">
            <a:extLst>
              <a:ext uri="{FF2B5EF4-FFF2-40B4-BE49-F238E27FC236}">
                <a16:creationId xmlns:a16="http://schemas.microsoft.com/office/drawing/2014/main" id="{6B9436FC-413D-4E75-8249-A6B3A1C124DA}"/>
              </a:ext>
            </a:extLst>
          </p:cNvPr>
          <p:cNvSpPr/>
          <p:nvPr/>
        </p:nvSpPr>
        <p:spPr>
          <a:xfrm>
            <a:off x="8939217" y="185544"/>
            <a:ext cx="478140" cy="3501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sz="1100"/>
          </a:p>
        </p:txBody>
      </p:sp>
      <p:sp>
        <p:nvSpPr>
          <p:cNvPr id="47" name="TextBox 46">
            <a:extLst>
              <a:ext uri="{FF2B5EF4-FFF2-40B4-BE49-F238E27FC236}">
                <a16:creationId xmlns:a16="http://schemas.microsoft.com/office/drawing/2014/main" id="{F438E8F2-23A6-4177-BE94-C2238C5C77A7}"/>
              </a:ext>
            </a:extLst>
          </p:cNvPr>
          <p:cNvSpPr txBox="1"/>
          <p:nvPr/>
        </p:nvSpPr>
        <p:spPr>
          <a:xfrm>
            <a:off x="6914708" y="1257620"/>
            <a:ext cx="1522762" cy="400110"/>
          </a:xfrm>
          <a:prstGeom prst="rect">
            <a:avLst/>
          </a:prstGeom>
          <a:noFill/>
        </p:spPr>
        <p:txBody>
          <a:bodyPr wrap="square" rtlCol="0">
            <a:spAutoFit/>
          </a:bodyPr>
          <a:lstStyle/>
          <a:p>
            <a:pPr algn="ctr"/>
            <a:r>
              <a:rPr lang="lt-LT" sz="2000" b="1" dirty="0"/>
              <a:t>Indeksas</a:t>
            </a:r>
          </a:p>
        </p:txBody>
      </p:sp>
      <p:sp>
        <p:nvSpPr>
          <p:cNvPr id="63" name="TextBox 62">
            <a:extLst>
              <a:ext uri="{FF2B5EF4-FFF2-40B4-BE49-F238E27FC236}">
                <a16:creationId xmlns:a16="http://schemas.microsoft.com/office/drawing/2014/main" id="{ACD9FA8A-0249-4C1A-99DF-79FF702C6083}"/>
              </a:ext>
            </a:extLst>
          </p:cNvPr>
          <p:cNvSpPr txBox="1"/>
          <p:nvPr/>
        </p:nvSpPr>
        <p:spPr>
          <a:xfrm flipH="1">
            <a:off x="7361413" y="3082236"/>
            <a:ext cx="412345" cy="769441"/>
          </a:xfrm>
          <a:prstGeom prst="rect">
            <a:avLst/>
          </a:prstGeom>
          <a:noFill/>
        </p:spPr>
        <p:txBody>
          <a:bodyPr wrap="square" rtlCol="0">
            <a:spAutoFit/>
          </a:bodyPr>
          <a:lstStyle/>
          <a:p>
            <a:r>
              <a:rPr lang="lt-LT" sz="4400" b="1" dirty="0"/>
              <a:t>x</a:t>
            </a:r>
          </a:p>
        </p:txBody>
      </p:sp>
      <p:sp>
        <p:nvSpPr>
          <p:cNvPr id="64" name="Stačiakampis: suapvalinti kampai 6">
            <a:extLst>
              <a:ext uri="{FF2B5EF4-FFF2-40B4-BE49-F238E27FC236}">
                <a16:creationId xmlns:a16="http://schemas.microsoft.com/office/drawing/2014/main" id="{B9DA8A89-EB66-4988-A74B-C7A251444664}"/>
              </a:ext>
            </a:extLst>
          </p:cNvPr>
          <p:cNvSpPr/>
          <p:nvPr/>
        </p:nvSpPr>
        <p:spPr>
          <a:xfrm>
            <a:off x="6277621" y="3251118"/>
            <a:ext cx="1116000" cy="54000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Vertinimo</a:t>
            </a:r>
            <a:r>
              <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lt-LT"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dalis</a:t>
            </a:r>
            <a:endParaRPr lang="lt-LT" sz="1600" dirty="0">
              <a:solidFill>
                <a:schemeClr val="tx1"/>
              </a:solidFill>
            </a:endParaRPr>
          </a:p>
        </p:txBody>
      </p:sp>
      <p:sp>
        <p:nvSpPr>
          <p:cNvPr id="65" name="Stačiakampis: suapvalinti kampai 7">
            <a:extLst>
              <a:ext uri="{FF2B5EF4-FFF2-40B4-BE49-F238E27FC236}">
                <a16:creationId xmlns:a16="http://schemas.microsoft.com/office/drawing/2014/main" id="{992AD7A0-1260-4990-A1F0-CEB11BF2D1D7}"/>
              </a:ext>
            </a:extLst>
          </p:cNvPr>
          <p:cNvSpPr/>
          <p:nvPr/>
        </p:nvSpPr>
        <p:spPr>
          <a:xfrm>
            <a:off x="7772194" y="3251932"/>
            <a:ext cx="1080000" cy="54000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Vertinimo rodikliai</a:t>
            </a:r>
            <a:endParaRPr lang="lt-LT" sz="1600" dirty="0">
              <a:solidFill>
                <a:schemeClr val="tx1"/>
              </a:solidFill>
            </a:endParaRPr>
          </a:p>
        </p:txBody>
      </p:sp>
      <p:sp>
        <p:nvSpPr>
          <p:cNvPr id="66" name="TextBox 65">
            <a:extLst>
              <a:ext uri="{FF2B5EF4-FFF2-40B4-BE49-F238E27FC236}">
                <a16:creationId xmlns:a16="http://schemas.microsoft.com/office/drawing/2014/main" id="{39916B5A-6562-45C6-8DE4-00B3766104BF}"/>
              </a:ext>
            </a:extLst>
          </p:cNvPr>
          <p:cNvSpPr txBox="1"/>
          <p:nvPr/>
        </p:nvSpPr>
        <p:spPr>
          <a:xfrm flipH="1">
            <a:off x="8814731" y="3075374"/>
            <a:ext cx="412345" cy="769441"/>
          </a:xfrm>
          <a:prstGeom prst="rect">
            <a:avLst/>
          </a:prstGeom>
          <a:noFill/>
        </p:spPr>
        <p:txBody>
          <a:bodyPr wrap="square" rtlCol="0">
            <a:spAutoFit/>
          </a:bodyPr>
          <a:lstStyle/>
          <a:p>
            <a:r>
              <a:rPr lang="lt-LT" sz="4400" b="1" dirty="0"/>
              <a:t>x</a:t>
            </a:r>
          </a:p>
        </p:txBody>
      </p:sp>
      <p:sp>
        <p:nvSpPr>
          <p:cNvPr id="67" name="Stačiakampis: suapvalinti kampai 14">
            <a:extLst>
              <a:ext uri="{FF2B5EF4-FFF2-40B4-BE49-F238E27FC236}">
                <a16:creationId xmlns:a16="http://schemas.microsoft.com/office/drawing/2014/main" id="{20943685-EBFC-4F2F-B98D-842A35A9E86E}"/>
              </a:ext>
            </a:extLst>
          </p:cNvPr>
          <p:cNvSpPr/>
          <p:nvPr/>
        </p:nvSpPr>
        <p:spPr>
          <a:xfrm>
            <a:off x="9224217" y="3247459"/>
            <a:ext cx="1080000" cy="54000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Įverčiai</a:t>
            </a:r>
            <a:endParaRPr lang="lt-LT" sz="1600" dirty="0">
              <a:solidFill>
                <a:schemeClr val="tx1"/>
              </a:solidFill>
            </a:endParaRPr>
          </a:p>
        </p:txBody>
      </p:sp>
      <p:cxnSp>
        <p:nvCxnSpPr>
          <p:cNvPr id="68" name="Tiesioji jungtis 16">
            <a:extLst>
              <a:ext uri="{FF2B5EF4-FFF2-40B4-BE49-F238E27FC236}">
                <a16:creationId xmlns:a16="http://schemas.microsoft.com/office/drawing/2014/main" id="{18301B8C-3663-448E-82BA-E6C5282E1E38}"/>
              </a:ext>
            </a:extLst>
          </p:cNvPr>
          <p:cNvCxnSpPr>
            <a:cxnSpLocks/>
          </p:cNvCxnSpPr>
          <p:nvPr/>
        </p:nvCxnSpPr>
        <p:spPr>
          <a:xfrm>
            <a:off x="5605113" y="3902172"/>
            <a:ext cx="4989662" cy="3077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Stačiakampis: suapvalinti kampai 17">
            <a:extLst>
              <a:ext uri="{FF2B5EF4-FFF2-40B4-BE49-F238E27FC236}">
                <a16:creationId xmlns:a16="http://schemas.microsoft.com/office/drawing/2014/main" id="{4EFA6AEC-4590-4EEE-B3F1-F3F0C375CD5C}"/>
              </a:ext>
            </a:extLst>
          </p:cNvPr>
          <p:cNvSpPr/>
          <p:nvPr/>
        </p:nvSpPr>
        <p:spPr>
          <a:xfrm>
            <a:off x="5831944" y="4076633"/>
            <a:ext cx="4536000" cy="540000"/>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b="1" dirty="0">
                <a:solidFill>
                  <a:schemeClr val="tx1"/>
                </a:solidFill>
                <a:latin typeface="Calibri" panose="020F0502020204030204" pitchFamily="34" charset="0"/>
                <a:cs typeface="Arial" panose="020B0604020202020204" pitchFamily="34" charset="0"/>
              </a:rPr>
              <a:t>Veiksmų plano dalių koeficientas 2019 metais</a:t>
            </a:r>
            <a:endParaRPr lang="lt-LT" dirty="0">
              <a:solidFill>
                <a:schemeClr val="tx1"/>
              </a:solidFill>
            </a:endParaRPr>
          </a:p>
        </p:txBody>
      </p:sp>
      <p:sp>
        <p:nvSpPr>
          <p:cNvPr id="70" name="Kairysis laužtinis skliaustas 20">
            <a:extLst>
              <a:ext uri="{FF2B5EF4-FFF2-40B4-BE49-F238E27FC236}">
                <a16:creationId xmlns:a16="http://schemas.microsoft.com/office/drawing/2014/main" id="{1783F965-D979-46A5-827D-389704D536F4}"/>
              </a:ext>
            </a:extLst>
          </p:cNvPr>
          <p:cNvSpPr/>
          <p:nvPr/>
        </p:nvSpPr>
        <p:spPr>
          <a:xfrm>
            <a:off x="6067046" y="3247459"/>
            <a:ext cx="129363" cy="540000"/>
          </a:xfrm>
          <a:prstGeom prst="leftBracket">
            <a:avLst/>
          </a:prstGeom>
          <a:no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t-LT"/>
          </a:p>
        </p:txBody>
      </p:sp>
      <p:sp>
        <p:nvSpPr>
          <p:cNvPr id="71" name="TextBox 70">
            <a:extLst>
              <a:ext uri="{FF2B5EF4-FFF2-40B4-BE49-F238E27FC236}">
                <a16:creationId xmlns:a16="http://schemas.microsoft.com/office/drawing/2014/main" id="{E555DC65-AED7-4B61-A441-D84953A64DC3}"/>
              </a:ext>
            </a:extLst>
          </p:cNvPr>
          <p:cNvSpPr txBox="1"/>
          <p:nvPr/>
        </p:nvSpPr>
        <p:spPr>
          <a:xfrm>
            <a:off x="6277621" y="2891875"/>
            <a:ext cx="4022704" cy="307777"/>
          </a:xfrm>
          <a:prstGeom prst="rect">
            <a:avLst/>
          </a:prstGeom>
          <a:noFill/>
        </p:spPr>
        <p:txBody>
          <a:bodyPr wrap="none" rtlCol="0">
            <a:spAutoFit/>
          </a:bodyPr>
          <a:lstStyle/>
          <a:p>
            <a:r>
              <a:rPr lang="lt-LT" sz="1400" dirty="0"/>
              <a:t>Veiksmų plano dalių koeficientas einamaisiais metais</a:t>
            </a:r>
          </a:p>
        </p:txBody>
      </p:sp>
      <p:sp>
        <p:nvSpPr>
          <p:cNvPr id="72" name="TextBox 71">
            <a:extLst>
              <a:ext uri="{FF2B5EF4-FFF2-40B4-BE49-F238E27FC236}">
                <a16:creationId xmlns:a16="http://schemas.microsoft.com/office/drawing/2014/main" id="{B37E3EF6-28DB-48B4-8AC4-3BB092EF4D33}"/>
              </a:ext>
            </a:extLst>
          </p:cNvPr>
          <p:cNvSpPr txBox="1"/>
          <p:nvPr/>
        </p:nvSpPr>
        <p:spPr>
          <a:xfrm flipH="1">
            <a:off x="10619323" y="3490815"/>
            <a:ext cx="412345" cy="769441"/>
          </a:xfrm>
          <a:prstGeom prst="rect">
            <a:avLst/>
          </a:prstGeom>
          <a:noFill/>
        </p:spPr>
        <p:txBody>
          <a:bodyPr wrap="square" rtlCol="0">
            <a:spAutoFit/>
          </a:bodyPr>
          <a:lstStyle/>
          <a:p>
            <a:r>
              <a:rPr lang="lt-LT" sz="4400" b="1" dirty="0"/>
              <a:t>x</a:t>
            </a:r>
          </a:p>
        </p:txBody>
      </p:sp>
      <p:sp>
        <p:nvSpPr>
          <p:cNvPr id="73" name="TextBox 72">
            <a:extLst>
              <a:ext uri="{FF2B5EF4-FFF2-40B4-BE49-F238E27FC236}">
                <a16:creationId xmlns:a16="http://schemas.microsoft.com/office/drawing/2014/main" id="{31CDAFC1-D66D-4884-8620-5928ADC1DE53}"/>
              </a:ext>
            </a:extLst>
          </p:cNvPr>
          <p:cNvSpPr txBox="1"/>
          <p:nvPr/>
        </p:nvSpPr>
        <p:spPr>
          <a:xfrm flipH="1">
            <a:off x="10966798" y="3548228"/>
            <a:ext cx="1243769" cy="769441"/>
          </a:xfrm>
          <a:prstGeom prst="rect">
            <a:avLst/>
          </a:prstGeom>
          <a:noFill/>
        </p:spPr>
        <p:txBody>
          <a:bodyPr wrap="square" rtlCol="0">
            <a:spAutoFit/>
          </a:bodyPr>
          <a:lstStyle/>
          <a:p>
            <a:r>
              <a:rPr lang="lt-LT" sz="4400" b="1" dirty="0"/>
              <a:t>100</a:t>
            </a:r>
          </a:p>
        </p:txBody>
      </p:sp>
      <p:sp>
        <p:nvSpPr>
          <p:cNvPr id="74" name="TextBox 73">
            <a:extLst>
              <a:ext uri="{FF2B5EF4-FFF2-40B4-BE49-F238E27FC236}">
                <a16:creationId xmlns:a16="http://schemas.microsoft.com/office/drawing/2014/main" id="{1C02C2EE-5779-4E27-9C29-4E44A9850847}"/>
              </a:ext>
            </a:extLst>
          </p:cNvPr>
          <p:cNvSpPr txBox="1"/>
          <p:nvPr/>
        </p:nvSpPr>
        <p:spPr>
          <a:xfrm>
            <a:off x="5518786" y="2963461"/>
            <a:ext cx="523712" cy="1107996"/>
          </a:xfrm>
          <a:prstGeom prst="rect">
            <a:avLst/>
          </a:prstGeom>
          <a:noFill/>
        </p:spPr>
        <p:txBody>
          <a:bodyPr wrap="square" rtlCol="0">
            <a:spAutoFit/>
          </a:bodyPr>
          <a:lstStyle/>
          <a:p>
            <a:r>
              <a:rPr lang="el-GR" sz="6600" dirty="0"/>
              <a:t>Σ</a:t>
            </a:r>
            <a:endParaRPr lang="lt-LT" sz="6600" dirty="0"/>
          </a:p>
        </p:txBody>
      </p:sp>
      <p:sp>
        <p:nvSpPr>
          <p:cNvPr id="75" name="Kairysis laužtinis skliaustas 20">
            <a:extLst>
              <a:ext uri="{FF2B5EF4-FFF2-40B4-BE49-F238E27FC236}">
                <a16:creationId xmlns:a16="http://schemas.microsoft.com/office/drawing/2014/main" id="{0D132382-80B6-4049-8FA3-F8EED5FB683B}"/>
              </a:ext>
            </a:extLst>
          </p:cNvPr>
          <p:cNvSpPr/>
          <p:nvPr/>
        </p:nvSpPr>
        <p:spPr>
          <a:xfrm rot="10800000">
            <a:off x="10380556" y="3247459"/>
            <a:ext cx="129363" cy="540000"/>
          </a:xfrm>
          <a:prstGeom prst="leftBracket">
            <a:avLst/>
          </a:prstGeom>
          <a:no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t-LT"/>
          </a:p>
        </p:txBody>
      </p:sp>
    </p:spTree>
    <p:extLst>
      <p:ext uri="{BB962C8B-B14F-4D97-AF65-F5344CB8AC3E}">
        <p14:creationId xmlns:p14="http://schemas.microsoft.com/office/powerpoint/2010/main" val="1429114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0F4F7"/>
        </a:solidFill>
        <a:effectLst/>
      </p:bgPr>
    </p:bg>
    <p:spTree>
      <p:nvGrpSpPr>
        <p:cNvPr id="1" name=""/>
        <p:cNvGrpSpPr/>
        <p:nvPr/>
      </p:nvGrpSpPr>
      <p:grpSpPr>
        <a:xfrm>
          <a:off x="0" y="0"/>
          <a:ext cx="0" cy="0"/>
          <a:chOff x="0" y="0"/>
          <a:chExt cx="0" cy="0"/>
        </a:xfrm>
      </p:grpSpPr>
      <p:sp>
        <p:nvSpPr>
          <p:cNvPr id="15" name="Google Shape;254;p22">
            <a:extLst>
              <a:ext uri="{FF2B5EF4-FFF2-40B4-BE49-F238E27FC236}">
                <a16:creationId xmlns:a16="http://schemas.microsoft.com/office/drawing/2014/main" id="{76F17024-3206-4DEE-AD30-FB3325053A3B}"/>
              </a:ext>
            </a:extLst>
          </p:cNvPr>
          <p:cNvSpPr/>
          <p:nvPr/>
        </p:nvSpPr>
        <p:spPr>
          <a:xfrm>
            <a:off x="974891" y="1207692"/>
            <a:ext cx="3564000" cy="72000"/>
          </a:xfrm>
          <a:prstGeom prst="rect">
            <a:avLst/>
          </a:prstGeom>
          <a:solidFill>
            <a:srgbClr val="F1B7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Title 1">
            <a:extLst>
              <a:ext uri="{FF2B5EF4-FFF2-40B4-BE49-F238E27FC236}">
                <a16:creationId xmlns:a16="http://schemas.microsoft.com/office/drawing/2014/main" id="{B1C32475-10B0-4EFC-9957-6C7F06595608}"/>
              </a:ext>
            </a:extLst>
          </p:cNvPr>
          <p:cNvSpPr txBox="1">
            <a:spLocks/>
          </p:cNvSpPr>
          <p:nvPr/>
        </p:nvSpPr>
        <p:spPr>
          <a:xfrm>
            <a:off x="971222" y="365125"/>
            <a:ext cx="9578884" cy="9978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dirty="0">
                <a:solidFill>
                  <a:srgbClr val="075057"/>
                </a:solidFill>
                <a:latin typeface="Exo 2 Semi Bold" panose="00000700000000000000" pitchFamily="50" charset="0"/>
              </a:rPr>
              <a:t>2021 m. Indeksas</a:t>
            </a:r>
            <a:endParaRPr lang="en-GB" dirty="0">
              <a:solidFill>
                <a:srgbClr val="075057"/>
              </a:solidFill>
              <a:latin typeface="Exo 2 Semi Bold" panose="00000700000000000000" pitchFamily="50" charset="0"/>
            </a:endParaRPr>
          </a:p>
        </p:txBody>
      </p:sp>
      <p:graphicFrame>
        <p:nvGraphicFramePr>
          <p:cNvPr id="3" name="Table 2">
            <a:extLst>
              <a:ext uri="{FF2B5EF4-FFF2-40B4-BE49-F238E27FC236}">
                <a16:creationId xmlns:a16="http://schemas.microsoft.com/office/drawing/2014/main" id="{F5DD9D37-6D4C-4715-AFA6-1727A7A661B6}"/>
              </a:ext>
            </a:extLst>
          </p:cNvPr>
          <p:cNvGraphicFramePr>
            <a:graphicFrameLocks noGrp="1"/>
          </p:cNvGraphicFramePr>
          <p:nvPr>
            <p:extLst>
              <p:ext uri="{D42A27DB-BD31-4B8C-83A1-F6EECF244321}">
                <p14:modId xmlns:p14="http://schemas.microsoft.com/office/powerpoint/2010/main" val="3038219810"/>
              </p:ext>
            </p:extLst>
          </p:nvPr>
        </p:nvGraphicFramePr>
        <p:xfrm>
          <a:off x="3216000" y="1846122"/>
          <a:ext cx="5760000" cy="2753932"/>
        </p:xfrm>
        <a:graphic>
          <a:graphicData uri="http://schemas.openxmlformats.org/drawingml/2006/table">
            <a:tbl>
              <a:tblPr firstRow="1" firstCol="1" bandRow="1">
                <a:tableStyleId>{69C7853C-536D-4A76-A0AE-DD22124D55A5}</a:tableStyleId>
              </a:tblPr>
              <a:tblGrid>
                <a:gridCol w="3780000">
                  <a:extLst>
                    <a:ext uri="{9D8B030D-6E8A-4147-A177-3AD203B41FA5}">
                      <a16:colId xmlns:a16="http://schemas.microsoft.com/office/drawing/2014/main" val="1080646866"/>
                    </a:ext>
                  </a:extLst>
                </a:gridCol>
                <a:gridCol w="1980000">
                  <a:extLst>
                    <a:ext uri="{9D8B030D-6E8A-4147-A177-3AD203B41FA5}">
                      <a16:colId xmlns:a16="http://schemas.microsoft.com/office/drawing/2014/main" val="2539954675"/>
                    </a:ext>
                  </a:extLst>
                </a:gridCol>
              </a:tblGrid>
              <a:tr h="0">
                <a:tc>
                  <a:txBody>
                    <a:bodyPr/>
                    <a:lstStyle/>
                    <a:p>
                      <a:pPr algn="l">
                        <a:lnSpc>
                          <a:spcPct val="107000"/>
                        </a:lnSpc>
                        <a:spcAft>
                          <a:spcPts val="800"/>
                        </a:spcAft>
                      </a:pPr>
                      <a:r>
                        <a:rPr lang="lt-LT" sz="1600" dirty="0">
                          <a:solidFill>
                            <a:schemeClr val="tx1"/>
                          </a:solidFill>
                          <a:effectLst/>
                        </a:rPr>
                        <a:t>Veiksmų plano dalis</a:t>
                      </a:r>
                      <a:endParaRPr lang="lt-LT"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t-LT" sz="1600" dirty="0">
                          <a:solidFill>
                            <a:schemeClr val="tx1"/>
                          </a:solidFill>
                          <a:effectLst/>
                        </a:rPr>
                        <a:t>Veiksmų plano dalies koeficientas</a:t>
                      </a:r>
                      <a:endParaRPr lang="lt-LT"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563684792"/>
                  </a:ext>
                </a:extLst>
              </a:tr>
              <a:tr h="0">
                <a:tc>
                  <a:txBody>
                    <a:bodyPr/>
                    <a:lstStyle/>
                    <a:p>
                      <a:pPr algn="l">
                        <a:lnSpc>
                          <a:spcPct val="107000"/>
                        </a:lnSpc>
                        <a:spcAft>
                          <a:spcPts val="800"/>
                        </a:spcAft>
                      </a:pPr>
                      <a:r>
                        <a:rPr lang="lt-LT" sz="1600" dirty="0">
                          <a:effectLst/>
                        </a:rPr>
                        <a:t>1. Finansavimas</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t-LT" sz="1600" dirty="0">
                          <a:effectLst/>
                        </a:rPr>
                        <a:t>57,9</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18746049"/>
                  </a:ext>
                </a:extLst>
              </a:tr>
              <a:tr h="0">
                <a:tc>
                  <a:txBody>
                    <a:bodyPr/>
                    <a:lstStyle/>
                    <a:p>
                      <a:pPr algn="l">
                        <a:lnSpc>
                          <a:spcPct val="107000"/>
                        </a:lnSpc>
                        <a:spcAft>
                          <a:spcPts val="800"/>
                        </a:spcAft>
                      </a:pPr>
                      <a:r>
                        <a:rPr lang="lt-LT" sz="1600" dirty="0">
                          <a:effectLst/>
                        </a:rPr>
                        <a:t>2. Žmogiškieji ištekliai</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t-LT" sz="1600" dirty="0">
                          <a:effectLst/>
                        </a:rPr>
                        <a:t>16,8</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303971726"/>
                  </a:ext>
                </a:extLst>
              </a:tr>
              <a:tr h="0">
                <a:tc>
                  <a:txBody>
                    <a:bodyPr/>
                    <a:lstStyle/>
                    <a:p>
                      <a:pPr algn="l">
                        <a:lnSpc>
                          <a:spcPct val="107000"/>
                        </a:lnSpc>
                        <a:spcAft>
                          <a:spcPts val="800"/>
                        </a:spcAft>
                      </a:pPr>
                      <a:r>
                        <a:rPr lang="lt-LT" sz="1600" dirty="0">
                          <a:effectLst/>
                        </a:rPr>
                        <a:t>3. Infrastruktūra</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t-LT" sz="1600" dirty="0">
                          <a:effectLst/>
                        </a:rPr>
                        <a:t>20,4</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95199953"/>
                  </a:ext>
                </a:extLst>
              </a:tr>
              <a:tr h="0">
                <a:tc>
                  <a:txBody>
                    <a:bodyPr/>
                    <a:lstStyle/>
                    <a:p>
                      <a:pPr algn="l">
                        <a:lnSpc>
                          <a:spcPct val="107000"/>
                        </a:lnSpc>
                        <a:spcAft>
                          <a:spcPts val="800"/>
                        </a:spcAft>
                      </a:pPr>
                      <a:r>
                        <a:rPr lang="lt-LT" sz="1600" dirty="0">
                          <a:effectLst/>
                        </a:rPr>
                        <a:t>4. Produktai ir paslaugos </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t-LT" sz="1600" dirty="0">
                          <a:effectLst/>
                        </a:rPr>
                        <a:t>89,6</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04874836"/>
                  </a:ext>
                </a:extLst>
              </a:tr>
              <a:tr h="0">
                <a:tc>
                  <a:txBody>
                    <a:bodyPr/>
                    <a:lstStyle/>
                    <a:p>
                      <a:pPr algn="l">
                        <a:lnSpc>
                          <a:spcPct val="107000"/>
                        </a:lnSpc>
                        <a:spcAft>
                          <a:spcPts val="800"/>
                        </a:spcAft>
                      </a:pPr>
                      <a:r>
                        <a:rPr lang="lt-LT" sz="1600" dirty="0">
                          <a:effectLst/>
                        </a:rPr>
                        <a:t>5. Mokslas ir technologijos</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t-LT" sz="1600" dirty="0">
                          <a:effectLst/>
                          <a:latin typeface="Calibri" panose="020F0502020204030204" pitchFamily="34" charset="0"/>
                          <a:ea typeface="Calibri" panose="020F0502020204030204" pitchFamily="34" charset="0"/>
                          <a:cs typeface="Arial" panose="020B0604020202020204" pitchFamily="34" charset="0"/>
                        </a:rPr>
                        <a:t>134,7</a:t>
                      </a:r>
                    </a:p>
                  </a:txBody>
                  <a:tcPr marL="68580" marR="68580" marT="0" marB="0" anchor="ctr"/>
                </a:tc>
                <a:extLst>
                  <a:ext uri="{0D108BD9-81ED-4DB2-BD59-A6C34878D82A}">
                    <a16:rowId xmlns:a16="http://schemas.microsoft.com/office/drawing/2014/main" val="1318031153"/>
                  </a:ext>
                </a:extLst>
              </a:tr>
              <a:tr h="0">
                <a:tc>
                  <a:txBody>
                    <a:bodyPr/>
                    <a:lstStyle/>
                    <a:p>
                      <a:pPr algn="l">
                        <a:lnSpc>
                          <a:spcPct val="107000"/>
                        </a:lnSpc>
                        <a:spcAft>
                          <a:spcPts val="800"/>
                        </a:spcAft>
                      </a:pPr>
                      <a:r>
                        <a:rPr lang="lt-LT" sz="1600" dirty="0">
                          <a:effectLst/>
                        </a:rPr>
                        <a:t>6. Reguliacinė aplinka</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t-LT" sz="1600" dirty="0">
                          <a:effectLst/>
                        </a:rPr>
                        <a:t>0</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38580148"/>
                  </a:ext>
                </a:extLst>
              </a:tr>
              <a:tr h="0">
                <a:tc>
                  <a:txBody>
                    <a:bodyPr/>
                    <a:lstStyle/>
                    <a:p>
                      <a:pPr algn="l">
                        <a:lnSpc>
                          <a:spcPct val="107000"/>
                        </a:lnSpc>
                        <a:spcAft>
                          <a:spcPts val="800"/>
                        </a:spcAft>
                      </a:pPr>
                      <a:r>
                        <a:rPr lang="lt-LT" sz="1600" dirty="0">
                          <a:effectLst/>
                        </a:rPr>
                        <a:t>7. Vartotojai</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t-LT" sz="1600" dirty="0">
                          <a:effectLst/>
                        </a:rPr>
                        <a:t>0</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38816743"/>
                  </a:ext>
                </a:extLst>
              </a:tr>
              <a:tr h="0">
                <a:tc>
                  <a:txBody>
                    <a:bodyPr/>
                    <a:lstStyle/>
                    <a:p>
                      <a:pPr algn="l">
                        <a:lnSpc>
                          <a:spcPct val="107000"/>
                        </a:lnSpc>
                        <a:spcAft>
                          <a:spcPts val="800"/>
                        </a:spcAft>
                      </a:pPr>
                      <a:r>
                        <a:rPr lang="lt-LT" sz="1600" dirty="0">
                          <a:effectLst/>
                        </a:rPr>
                        <a:t>8. Komunikacija ir inovacijų kultūra</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t-LT" sz="1600" dirty="0">
                          <a:effectLst/>
                        </a:rPr>
                        <a:t>5,57</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8407342"/>
                  </a:ext>
                </a:extLst>
              </a:tr>
              <a:tr h="0">
                <a:tc>
                  <a:txBody>
                    <a:bodyPr/>
                    <a:lstStyle/>
                    <a:p>
                      <a:pPr algn="r">
                        <a:lnSpc>
                          <a:spcPct val="107000"/>
                        </a:lnSpc>
                        <a:spcAft>
                          <a:spcPts val="800"/>
                        </a:spcAft>
                      </a:pPr>
                      <a:r>
                        <a:rPr lang="lt-LT" sz="1600" dirty="0">
                          <a:effectLst/>
                        </a:rPr>
                        <a:t>Veiksmų plano dalių bendras koeficientas</a:t>
                      </a:r>
                      <a:endParaRPr lang="lt-LT"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t-LT" sz="1600" b="1" dirty="0">
                          <a:effectLst/>
                        </a:rPr>
                        <a:t>324,9</a:t>
                      </a:r>
                      <a:endParaRPr lang="lt-LT"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22420058"/>
                  </a:ext>
                </a:extLst>
              </a:tr>
            </a:tbl>
          </a:graphicData>
        </a:graphic>
      </p:graphicFrame>
      <p:sp>
        <p:nvSpPr>
          <p:cNvPr id="24" name="TextBox 23">
            <a:extLst>
              <a:ext uri="{FF2B5EF4-FFF2-40B4-BE49-F238E27FC236}">
                <a16:creationId xmlns:a16="http://schemas.microsoft.com/office/drawing/2014/main" id="{EC419647-73BA-49A3-919C-A1C03D6E3541}"/>
              </a:ext>
            </a:extLst>
          </p:cNvPr>
          <p:cNvSpPr txBox="1"/>
          <p:nvPr/>
        </p:nvSpPr>
        <p:spPr>
          <a:xfrm>
            <a:off x="3476288" y="1495872"/>
            <a:ext cx="5239423" cy="338554"/>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lt-LT" altLang="lt-LT" sz="16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Veiksmų plano dalių koeficientai 2021 metais.</a:t>
            </a:r>
            <a:endParaRPr kumimoji="0" lang="lt-LT" altLang="lt-LT" sz="1050" b="0" i="0" u="none" strike="noStrike" cap="none" normalizeH="0" baseline="0" dirty="0">
              <a:ln>
                <a:noFill/>
              </a:ln>
              <a:solidFill>
                <a:schemeClr val="tx1"/>
              </a:solidFill>
              <a:effectLst/>
            </a:endParaRPr>
          </a:p>
        </p:txBody>
      </p:sp>
      <mc:AlternateContent xmlns:mc="http://schemas.openxmlformats.org/markup-compatibility/2006">
        <mc:Choice xmlns:a14="http://schemas.microsoft.com/office/drawing/2010/main" Requires="a14">
          <p:sp>
            <p:nvSpPr>
              <p:cNvPr id="26" name="TextBox 25">
                <a:extLst>
                  <a:ext uri="{FF2B5EF4-FFF2-40B4-BE49-F238E27FC236}">
                    <a16:creationId xmlns:a16="http://schemas.microsoft.com/office/drawing/2014/main" id="{8755BB62-18D6-4B9B-8720-C7A2369EDDF8}"/>
                  </a:ext>
                </a:extLst>
              </p:cNvPr>
              <p:cNvSpPr txBox="1"/>
              <p:nvPr/>
            </p:nvSpPr>
            <p:spPr>
              <a:xfrm>
                <a:off x="1745864" y="4677115"/>
                <a:ext cx="8700269" cy="1257267"/>
              </a:xfrm>
              <a:prstGeom prst="rect">
                <a:avLst/>
              </a:prstGeom>
              <a:noFill/>
            </p:spPr>
            <p:txBody>
              <a:bodyPr wrap="square">
                <a:spAutoFit/>
              </a:bodyPr>
              <a:lstStyle/>
              <a:p>
                <a:pPr algn="ctr">
                  <a:lnSpc>
                    <a:spcPct val="115000"/>
                  </a:lnSpc>
                  <a:spcAft>
                    <a:spcPts val="800"/>
                  </a:spcAft>
                </a:pPr>
                <a14:m>
                  <m:oMath xmlns:m="http://schemas.openxmlformats.org/officeDocument/2006/math">
                    <m:sSub>
                      <m:sSubPr>
                        <m:ctrlPr>
                          <a:rPr lang="lt-LT" sz="4400" i="1" smtClean="0">
                            <a:effectLst/>
                            <a:latin typeface="Cambria Math" panose="02040503050406030204" pitchFamily="18" charset="0"/>
                            <a:ea typeface="Calibri" panose="020F0502020204030204" pitchFamily="34" charset="0"/>
                            <a:cs typeface="Arial" panose="020B0604020202020204" pitchFamily="34" charset="0"/>
                          </a:rPr>
                        </m:ctrlPr>
                      </m:sSubPr>
                      <m:e>
                        <m:r>
                          <a:rPr lang="lt-LT" sz="4400" i="1">
                            <a:effectLst/>
                            <a:latin typeface="Cambria Math" panose="02040503050406030204" pitchFamily="18" charset="0"/>
                            <a:ea typeface="Calibri" panose="020F0502020204030204" pitchFamily="34" charset="0"/>
                            <a:cs typeface="Arial" panose="020B0604020202020204" pitchFamily="34" charset="0"/>
                          </a:rPr>
                          <m:t>𝐼𝑛𝑑𝑒𝑘</m:t>
                        </m:r>
                        <m:r>
                          <a:rPr lang="lt-LT" sz="4400" b="0" i="1" smtClean="0">
                            <a:effectLst/>
                            <a:latin typeface="Cambria Math" panose="02040503050406030204" pitchFamily="18" charset="0"/>
                            <a:ea typeface="Calibri" panose="020F0502020204030204" pitchFamily="34" charset="0"/>
                            <a:cs typeface="Arial" panose="020B0604020202020204" pitchFamily="34" charset="0"/>
                          </a:rPr>
                          <m:t>𝑠</m:t>
                        </m:r>
                        <m:r>
                          <a:rPr lang="lt-LT" sz="4400" i="1">
                            <a:effectLst/>
                            <a:latin typeface="Cambria Math" panose="02040503050406030204" pitchFamily="18" charset="0"/>
                            <a:ea typeface="Calibri" panose="020F0502020204030204" pitchFamily="34" charset="0"/>
                            <a:cs typeface="Arial" panose="020B0604020202020204" pitchFamily="34" charset="0"/>
                          </a:rPr>
                          <m:t>𝑎𝑠</m:t>
                        </m:r>
                      </m:e>
                      <m:sub>
                        <m:r>
                          <a:rPr lang="lt-LT" sz="4400" i="1">
                            <a:effectLst/>
                            <a:latin typeface="Cambria Math" panose="02040503050406030204" pitchFamily="18" charset="0"/>
                            <a:ea typeface="Calibri" panose="020F0502020204030204" pitchFamily="34" charset="0"/>
                            <a:cs typeface="Arial" panose="020B0604020202020204" pitchFamily="34" charset="0"/>
                          </a:rPr>
                          <m:t>20</m:t>
                        </m:r>
                        <m:r>
                          <a:rPr lang="lt-LT" sz="4400" b="0" i="1" smtClean="0">
                            <a:effectLst/>
                            <a:latin typeface="Cambria Math" panose="02040503050406030204" pitchFamily="18" charset="0"/>
                            <a:ea typeface="Calibri" panose="020F0502020204030204" pitchFamily="34" charset="0"/>
                            <a:cs typeface="Arial" panose="020B0604020202020204" pitchFamily="34" charset="0"/>
                          </a:rPr>
                          <m:t>21</m:t>
                        </m:r>
                      </m:sub>
                    </m:sSub>
                    <m:r>
                      <a:rPr lang="lt-LT" sz="4400" i="1">
                        <a:effectLst/>
                        <a:latin typeface="Cambria Math" panose="02040503050406030204" pitchFamily="18" charset="0"/>
                        <a:ea typeface="Calibri" panose="020F0502020204030204" pitchFamily="34" charset="0"/>
                        <a:cs typeface="Arial" panose="020B0604020202020204" pitchFamily="34" charset="0"/>
                      </a:rPr>
                      <m:t>=</m:t>
                    </m:r>
                  </m:oMath>
                </a14:m>
                <a:r>
                  <a:rPr lang="lt-LT" sz="4400" dirty="0">
                    <a:effectLst/>
                    <a:latin typeface="Calibri" panose="020F0502020204030204" pitchFamily="34" charset="0"/>
                    <a:ea typeface="Times New Roman" panose="02020603050405020304" pitchFamily="18" charset="0"/>
                    <a:cs typeface="Arial" panose="020B0604020202020204" pitchFamily="34" charset="0"/>
                  </a:rPr>
                  <a:t> </a:t>
                </a:r>
                <a14:m>
                  <m:oMath xmlns:m="http://schemas.openxmlformats.org/officeDocument/2006/math">
                    <m:f>
                      <m:fPr>
                        <m:ctrlPr>
                          <a:rPr lang="lt-LT" sz="4400" i="1">
                            <a:effectLst/>
                            <a:latin typeface="Cambria Math" panose="02040503050406030204" pitchFamily="18" charset="0"/>
                            <a:ea typeface="Times New Roman" panose="02020603050405020304" pitchFamily="18" charset="0"/>
                            <a:cs typeface="Arial" panose="020B0604020202020204" pitchFamily="34" charset="0"/>
                          </a:rPr>
                        </m:ctrlPr>
                      </m:fPr>
                      <m:num>
                        <m:r>
                          <a:rPr lang="lt-LT" sz="4400" b="0" i="1" smtClean="0">
                            <a:effectLst/>
                            <a:latin typeface="Cambria Math" panose="02040503050406030204" pitchFamily="18" charset="0"/>
                            <a:ea typeface="Times New Roman" panose="02020603050405020304" pitchFamily="18" charset="0"/>
                            <a:cs typeface="Arial" panose="020B0604020202020204" pitchFamily="34" charset="0"/>
                          </a:rPr>
                          <m:t>324</m:t>
                        </m:r>
                        <m:r>
                          <a:rPr lang="lt-LT" sz="4400" i="1">
                            <a:effectLst/>
                            <a:latin typeface="Cambria Math" panose="02040503050406030204" pitchFamily="18" charset="0"/>
                            <a:ea typeface="Times New Roman" panose="02020603050405020304" pitchFamily="18" charset="0"/>
                            <a:cs typeface="Arial" panose="020B0604020202020204" pitchFamily="34" charset="0"/>
                          </a:rPr>
                          <m:t>,</m:t>
                        </m:r>
                        <m:r>
                          <a:rPr lang="lt-LT" sz="4400" b="0" i="1" smtClean="0">
                            <a:effectLst/>
                            <a:latin typeface="Cambria Math" panose="02040503050406030204" pitchFamily="18" charset="0"/>
                            <a:ea typeface="Times New Roman" panose="02020603050405020304" pitchFamily="18" charset="0"/>
                            <a:cs typeface="Arial" panose="020B0604020202020204" pitchFamily="34" charset="0"/>
                          </a:rPr>
                          <m:t>9</m:t>
                        </m:r>
                      </m:num>
                      <m:den>
                        <m:r>
                          <a:rPr lang="lt-LT" sz="4400" i="1">
                            <a:effectLst/>
                            <a:latin typeface="Cambria Math" panose="02040503050406030204" pitchFamily="18" charset="0"/>
                            <a:ea typeface="Times New Roman" panose="02020603050405020304" pitchFamily="18" charset="0"/>
                            <a:cs typeface="Arial" panose="020B0604020202020204" pitchFamily="34" charset="0"/>
                          </a:rPr>
                          <m:t>76,6</m:t>
                        </m:r>
                      </m:den>
                    </m:f>
                    <m:r>
                      <a:rPr lang="lt-LT" sz="4400" i="1">
                        <a:effectLst/>
                        <a:latin typeface="Cambria Math" panose="02040503050406030204" pitchFamily="18" charset="0"/>
                        <a:ea typeface="Times New Roman" panose="02020603050405020304" pitchFamily="18" charset="0"/>
                        <a:cs typeface="Arial" panose="020B0604020202020204" pitchFamily="34" charset="0"/>
                      </a:rPr>
                      <m:t>×100=</m:t>
                    </m:r>
                    <m:r>
                      <a:rPr lang="lt-LT" sz="4400" b="0" i="1" smtClean="0">
                        <a:effectLst/>
                        <a:latin typeface="Cambria Math" panose="02040503050406030204" pitchFamily="18" charset="0"/>
                        <a:ea typeface="Times New Roman" panose="02020603050405020304" pitchFamily="18" charset="0"/>
                        <a:cs typeface="Arial" panose="020B0604020202020204" pitchFamily="34" charset="0"/>
                      </a:rPr>
                      <m:t>424</m:t>
                    </m:r>
                    <m:r>
                      <a:rPr lang="lt-LT" sz="4400" b="0" i="1" baseline="30000" smtClean="0">
                        <a:effectLst/>
                        <a:latin typeface="Cambria Math" panose="02040503050406030204" pitchFamily="18" charset="0"/>
                        <a:ea typeface="Times New Roman" panose="02020603050405020304" pitchFamily="18" charset="0"/>
                        <a:cs typeface="Arial" panose="020B0604020202020204" pitchFamily="34" charset="0"/>
                      </a:rPr>
                      <m:t>∗</m:t>
                    </m:r>
                  </m:oMath>
                </a14:m>
                <a:endParaRPr lang="lt-LT" sz="3600" baseline="30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p:sp>
            <p:nvSpPr>
              <p:cNvPr id="26" name="TextBox 25">
                <a:extLst>
                  <a:ext uri="{FF2B5EF4-FFF2-40B4-BE49-F238E27FC236}">
                    <a16:creationId xmlns:a16="http://schemas.microsoft.com/office/drawing/2014/main" id="{8755BB62-18D6-4B9B-8720-C7A2369EDDF8}"/>
                  </a:ext>
                </a:extLst>
              </p:cNvPr>
              <p:cNvSpPr txBox="1">
                <a:spLocks noRot="1" noChangeAspect="1" noMove="1" noResize="1" noEditPoints="1" noAdjustHandles="1" noChangeArrowheads="1" noChangeShapeType="1" noTextEdit="1"/>
              </p:cNvSpPr>
              <p:nvPr/>
            </p:nvSpPr>
            <p:spPr>
              <a:xfrm>
                <a:off x="1745864" y="4677115"/>
                <a:ext cx="8700269" cy="1257267"/>
              </a:xfrm>
              <a:prstGeom prst="rect">
                <a:avLst/>
              </a:prstGeom>
              <a:blipFill>
                <a:blip r:embed="rId2"/>
                <a:stretch>
                  <a:fillRect/>
                </a:stretch>
              </a:blipFill>
            </p:spPr>
            <p:txBody>
              <a:bodyPr/>
              <a:lstStyle/>
              <a:p>
                <a:r>
                  <a:rPr lang="en-GB">
                    <a:noFill/>
                  </a:rPr>
                  <a:t> </a:t>
                </a:r>
              </a:p>
            </p:txBody>
          </p:sp>
        </mc:Fallback>
      </mc:AlternateContent>
      <p:sp>
        <p:nvSpPr>
          <p:cNvPr id="2" name="TextBox 1">
            <a:extLst>
              <a:ext uri="{FF2B5EF4-FFF2-40B4-BE49-F238E27FC236}">
                <a16:creationId xmlns:a16="http://schemas.microsoft.com/office/drawing/2014/main" id="{84964873-E134-816B-BAB4-91AE55D3BF29}"/>
              </a:ext>
            </a:extLst>
          </p:cNvPr>
          <p:cNvSpPr txBox="1"/>
          <p:nvPr/>
        </p:nvSpPr>
        <p:spPr>
          <a:xfrm>
            <a:off x="143692" y="5934670"/>
            <a:ext cx="11904611" cy="923330"/>
          </a:xfrm>
          <a:prstGeom prst="rect">
            <a:avLst/>
          </a:prstGeom>
          <a:noFill/>
        </p:spPr>
        <p:txBody>
          <a:bodyPr wrap="square" rtlCol="0">
            <a:spAutoFit/>
          </a:bodyPr>
          <a:lstStyle/>
          <a:p>
            <a:r>
              <a:rPr lang="lt-LT" dirty="0"/>
              <a:t>*Kyla klausimų dėl kai kurių rodiklių faktinių verčių atitikimo realybei 2019 metų įvertinime. Kokybiškiau surinkti duomenys už 2021 metus iškreipia indekso vertę. Indeksas bus tikslinamas, pagal poreikį arba keičiant metodiką, arba koreguojant ataskaitinių metų duomenis, jei juos bus galima atsekti.</a:t>
            </a:r>
            <a:endParaRPr lang="en-GB" dirty="0"/>
          </a:p>
        </p:txBody>
      </p:sp>
    </p:spTree>
    <p:extLst>
      <p:ext uri="{BB962C8B-B14F-4D97-AF65-F5344CB8AC3E}">
        <p14:creationId xmlns:p14="http://schemas.microsoft.com/office/powerpoint/2010/main" val="688507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as" ma:contentTypeID="0x01010026849836DA0C84469A7576277C79A7B1" ma:contentTypeVersion="7" ma:contentTypeDescription="Kurkite naują dokumentą." ma:contentTypeScope="" ma:versionID="55050b20ba20132dd8ffbe3ead42df4d">
  <xsd:schema xmlns:xsd="http://www.w3.org/2001/XMLSchema" xmlns:xs="http://www.w3.org/2001/XMLSchema" xmlns:p="http://schemas.microsoft.com/office/2006/metadata/properties" xmlns:ns2="52cb1114-a659-49af-a8a1-f8a6abfefc25" xmlns:ns3="e69eca73-e657-49b8-8428-1ca056c1753d" targetNamespace="http://schemas.microsoft.com/office/2006/metadata/properties" ma:root="true" ma:fieldsID="e7d03a0c9ec5b615ab58ed5b2171cbd8" ns2:_="" ns3:_="">
    <xsd:import namespace="52cb1114-a659-49af-a8a1-f8a6abfefc25"/>
    <xsd:import namespace="e69eca73-e657-49b8-8428-1ca056c175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b1114-a659-49af-a8a1-f8a6abfefc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9eca73-e657-49b8-8428-1ca056c1753d" elementFormDefault="qualified">
    <xsd:import namespace="http://schemas.microsoft.com/office/2006/documentManagement/types"/>
    <xsd:import namespace="http://schemas.microsoft.com/office/infopath/2007/PartnerControls"/>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35A12D-FB5E-4107-AD44-49F189F486FE}">
  <ds:schemaRefs>
    <ds:schemaRef ds:uri="http://purl.org/dc/elements/1.1/"/>
    <ds:schemaRef ds:uri="http://schemas.microsoft.com/office/2006/metadata/properties"/>
    <ds:schemaRef ds:uri="http://schemas.microsoft.com/office/2006/documentManagement/types"/>
    <ds:schemaRef ds:uri="http://purl.org/dc/terms/"/>
    <ds:schemaRef ds:uri="52cb1114-a659-49af-a8a1-f8a6abfefc25"/>
    <ds:schemaRef ds:uri="http://purl.org/dc/dcmitype/"/>
    <ds:schemaRef ds:uri="e69eca73-e657-49b8-8428-1ca056c1753d"/>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629A567-48B7-449D-8435-98050B4206F4}">
  <ds:schemaRefs>
    <ds:schemaRef ds:uri="http://schemas.microsoft.com/sharepoint/v3/contenttype/forms"/>
  </ds:schemaRefs>
</ds:datastoreItem>
</file>

<file path=customXml/itemProps3.xml><?xml version="1.0" encoding="utf-8"?>
<ds:datastoreItem xmlns:ds="http://schemas.openxmlformats.org/officeDocument/2006/customXml" ds:itemID="{F78B0624-0B21-4F65-A162-991A33707E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b1114-a659-49af-a8a1-f8a6abfefc25"/>
    <ds:schemaRef ds:uri="e69eca73-e657-49b8-8428-1ca056c175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3920</TotalTime>
  <Words>690</Words>
  <Application>Microsoft Office PowerPoint</Application>
  <PresentationFormat>Widescreen</PresentationFormat>
  <Paragraphs>213</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Cambria Math</vt:lpstr>
      <vt:lpstr>Exo 2</vt:lpstr>
      <vt:lpstr>Exo 2 Semi Bold</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Darius Bieksa</dc:creator>
  <cp:lastModifiedBy>Vytenis Barkauskas</cp:lastModifiedBy>
  <cp:revision>107</cp:revision>
  <dcterms:created xsi:type="dcterms:W3CDTF">2020-08-20T05:54:49Z</dcterms:created>
  <dcterms:modified xsi:type="dcterms:W3CDTF">2022-12-27T15:38:07Z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0x01010026849836DA0C84469A7576277C79A7B1</vt:lpwstr>
  </property>
</Properties>
</file>